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19" r:id="rId2"/>
    <p:sldId id="296" r:id="rId3"/>
    <p:sldId id="337" r:id="rId4"/>
    <p:sldId id="320" r:id="rId5"/>
    <p:sldId id="297" r:id="rId6"/>
    <p:sldId id="321" r:id="rId7"/>
    <p:sldId id="322" r:id="rId8"/>
    <p:sldId id="323" r:id="rId9"/>
    <p:sldId id="324" r:id="rId10"/>
    <p:sldId id="33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48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00A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46" autoAdjust="0"/>
    <p:restoredTop sz="90286" autoAdjust="0"/>
  </p:normalViewPr>
  <p:slideViewPr>
    <p:cSldViewPr snapToGrid="0" snapToObjects="1">
      <p:cViewPr varScale="1">
        <p:scale>
          <a:sx n="67" d="100"/>
          <a:sy n="67" d="100"/>
        </p:scale>
        <p:origin x="840" y="62"/>
      </p:cViewPr>
      <p:guideLst>
        <p:guide orient="horz" pos="2160"/>
        <p:guide pos="3840"/>
        <p:guide pos="486"/>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59" d="100"/>
          <a:sy n="59" d="100"/>
        </p:scale>
        <p:origin x="-321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DA8D84-8B8F-4EC3-8B5F-FA4B2D80AE4A}" type="datetimeFigureOut">
              <a:rPr lang="en-US" smtClean="0"/>
              <a:t>7/23/2019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99F04B-0698-48B6-BADE-0F7024141469}" type="slidenum">
              <a:rPr lang="en-US" smtClean="0"/>
              <a:t>‹#›</a:t>
            </a:fld>
            <a:endParaRPr lang="en-US"/>
          </a:p>
        </p:txBody>
      </p:sp>
    </p:spTree>
    <p:extLst>
      <p:ext uri="{BB962C8B-B14F-4D97-AF65-F5344CB8AC3E}">
        <p14:creationId xmlns:p14="http://schemas.microsoft.com/office/powerpoint/2010/main" val="3100862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and welcome to today’s conversation.</a:t>
            </a:r>
          </a:p>
          <a:p>
            <a:endParaRPr lang="en-US" baseline="0" dirty="0" smtClean="0"/>
          </a:p>
          <a:p>
            <a:r>
              <a:rPr lang="en-US" baseline="0" dirty="0" smtClean="0"/>
              <a:t>Today we’ll review some dialogue you can use to engage your clients in a meaningful wealth transfer planning conversation.</a:t>
            </a:r>
          </a:p>
          <a:p>
            <a:endParaRPr lang="en-US" baseline="0" dirty="0" smtClean="0"/>
          </a:p>
          <a:p>
            <a:r>
              <a:rPr lang="en-US" baseline="0" dirty="0" smtClean="0"/>
              <a:t>As you’ll see, using the right words can make it easier to start this conversation.</a:t>
            </a:r>
          </a:p>
          <a:p>
            <a:endParaRPr lang="en-US" baseline="0" dirty="0" smtClean="0"/>
          </a:p>
          <a:p>
            <a:r>
              <a:rPr lang="en-US" baseline="0" dirty="0" smtClean="0"/>
              <a:t>Let’s get started.</a:t>
            </a:r>
            <a:endParaRPr lang="en-US" dirty="0"/>
          </a:p>
        </p:txBody>
      </p:sp>
      <p:sp>
        <p:nvSpPr>
          <p:cNvPr id="4" name="Slide Number Placeholder 3"/>
          <p:cNvSpPr>
            <a:spLocks noGrp="1"/>
          </p:cNvSpPr>
          <p:nvPr>
            <p:ph type="sldNum" sz="quarter" idx="10"/>
          </p:nvPr>
        </p:nvSpPr>
        <p:spPr/>
        <p:txBody>
          <a:bodyPr/>
          <a:lstStyle/>
          <a:p>
            <a:fld id="{8499F04B-0698-48B6-BADE-0F7024141469}" type="slidenum">
              <a:rPr lang="en-US" smtClean="0"/>
              <a:t>1</a:t>
            </a:fld>
            <a:endParaRPr lang="en-US"/>
          </a:p>
        </p:txBody>
      </p:sp>
    </p:spTree>
    <p:extLst>
      <p:ext uri="{BB962C8B-B14F-4D97-AF65-F5344CB8AC3E}">
        <p14:creationId xmlns:p14="http://schemas.microsoft.com/office/powerpoint/2010/main" val="519516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hope you’ve picked-up</a:t>
            </a:r>
            <a:r>
              <a:rPr lang="en-US" baseline="0" dirty="0" smtClean="0"/>
              <a:t> a few ideas of words you can use to help your clients overcome procrastination and take action to put plans into place sooner rather than later.</a:t>
            </a:r>
            <a:endParaRPr lang="en-US" dirty="0"/>
          </a:p>
        </p:txBody>
      </p:sp>
      <p:sp>
        <p:nvSpPr>
          <p:cNvPr id="4" name="Slide Number Placeholder 3"/>
          <p:cNvSpPr>
            <a:spLocks noGrp="1"/>
          </p:cNvSpPr>
          <p:nvPr>
            <p:ph type="sldNum" sz="quarter" idx="10"/>
          </p:nvPr>
        </p:nvSpPr>
        <p:spPr/>
        <p:txBody>
          <a:bodyPr/>
          <a:lstStyle/>
          <a:p>
            <a:fld id="{8499F04B-0698-48B6-BADE-0F7024141469}" type="slidenum">
              <a:rPr lang="en-US" smtClean="0"/>
              <a:t>10</a:t>
            </a:fld>
            <a:endParaRPr lang="en-US"/>
          </a:p>
        </p:txBody>
      </p:sp>
    </p:spTree>
    <p:extLst>
      <p:ext uri="{BB962C8B-B14F-4D97-AF65-F5344CB8AC3E}">
        <p14:creationId xmlns:p14="http://schemas.microsoft.com/office/powerpoint/2010/main" val="111891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and discuss the bullets.</a:t>
            </a:r>
            <a:endParaRPr lang="en-US" dirty="0"/>
          </a:p>
        </p:txBody>
      </p:sp>
      <p:sp>
        <p:nvSpPr>
          <p:cNvPr id="4" name="Slide Number Placeholder 3"/>
          <p:cNvSpPr>
            <a:spLocks noGrp="1"/>
          </p:cNvSpPr>
          <p:nvPr>
            <p:ph type="sldNum" sz="quarter" idx="10"/>
          </p:nvPr>
        </p:nvSpPr>
        <p:spPr/>
        <p:txBody>
          <a:bodyPr/>
          <a:lstStyle/>
          <a:p>
            <a:fld id="{8499F04B-0698-48B6-BADE-0F7024141469}" type="slidenum">
              <a:rPr lang="en-US" smtClean="0"/>
              <a:t>2</a:t>
            </a:fld>
            <a:endParaRPr lang="en-US"/>
          </a:p>
        </p:txBody>
      </p:sp>
    </p:spTree>
    <p:extLst>
      <p:ext uri="{BB962C8B-B14F-4D97-AF65-F5344CB8AC3E}">
        <p14:creationId xmlns:p14="http://schemas.microsoft.com/office/powerpoint/2010/main" val="1295556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 can see, this isn’t rocket science. </a:t>
            </a:r>
          </a:p>
          <a:p>
            <a:r>
              <a:rPr lang="en-US" baseline="0" dirty="0" smtClean="0"/>
              <a:t>But many advisors struggle to find the right words.</a:t>
            </a:r>
          </a:p>
          <a:p>
            <a:r>
              <a:rPr lang="en-US" baseline="0" dirty="0" smtClean="0"/>
              <a:t>Hopefully this has given you an idea about the right things to say to get the conversation started with your clients.</a:t>
            </a:r>
            <a:endParaRPr lang="en-US" dirty="0"/>
          </a:p>
        </p:txBody>
      </p:sp>
      <p:sp>
        <p:nvSpPr>
          <p:cNvPr id="4" name="Slide Number Placeholder 3"/>
          <p:cNvSpPr>
            <a:spLocks noGrp="1"/>
          </p:cNvSpPr>
          <p:nvPr>
            <p:ph type="sldNum" sz="quarter" idx="10"/>
          </p:nvPr>
        </p:nvSpPr>
        <p:spPr/>
        <p:txBody>
          <a:bodyPr/>
          <a:lstStyle/>
          <a:p>
            <a:fld id="{8499F04B-0698-48B6-BADE-0F7024141469}" type="slidenum">
              <a:rPr lang="en-US" smtClean="0"/>
              <a:t>3</a:t>
            </a:fld>
            <a:endParaRPr lang="en-US"/>
          </a:p>
        </p:txBody>
      </p:sp>
    </p:spTree>
    <p:extLst>
      <p:ext uri="{BB962C8B-B14F-4D97-AF65-F5344CB8AC3E}">
        <p14:creationId xmlns:p14="http://schemas.microsoft.com/office/powerpoint/2010/main" val="2382101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and welcome to today’s conversation.</a:t>
            </a:r>
          </a:p>
          <a:p>
            <a:endParaRPr lang="en-US" baseline="0" dirty="0" smtClean="0"/>
          </a:p>
          <a:p>
            <a:r>
              <a:rPr lang="en-US" baseline="0" dirty="0" smtClean="0"/>
              <a:t>We’re going to talk about one of the most popular phrases in the world of procrastination:  “I’d like to think about it.”</a:t>
            </a:r>
          </a:p>
          <a:p>
            <a:endParaRPr lang="en-US" baseline="0" dirty="0" smtClean="0"/>
          </a:p>
          <a:p>
            <a:r>
              <a:rPr lang="en-US" baseline="0" dirty="0" smtClean="0"/>
              <a:t>We’ll talk about how you can defuse that phrase, and encourage your client to take immediate action.</a:t>
            </a:r>
          </a:p>
          <a:p>
            <a:endParaRPr lang="en-US" baseline="0" dirty="0" smtClean="0"/>
          </a:p>
          <a:p>
            <a:r>
              <a:rPr lang="en-US" baseline="0" dirty="0" smtClean="0"/>
              <a:t>Let’s get started.</a:t>
            </a:r>
            <a:endParaRPr lang="en-US" dirty="0"/>
          </a:p>
        </p:txBody>
      </p:sp>
      <p:sp>
        <p:nvSpPr>
          <p:cNvPr id="4" name="Slide Number Placeholder 3"/>
          <p:cNvSpPr>
            <a:spLocks noGrp="1"/>
          </p:cNvSpPr>
          <p:nvPr>
            <p:ph type="sldNum" sz="quarter" idx="10"/>
          </p:nvPr>
        </p:nvSpPr>
        <p:spPr/>
        <p:txBody>
          <a:bodyPr/>
          <a:lstStyle/>
          <a:p>
            <a:fld id="{8499F04B-0698-48B6-BADE-0F7024141469}" type="slidenum">
              <a:rPr lang="en-US" smtClean="0"/>
              <a:t>4</a:t>
            </a:fld>
            <a:endParaRPr lang="en-US"/>
          </a:p>
        </p:txBody>
      </p:sp>
    </p:spTree>
    <p:extLst>
      <p:ext uri="{BB962C8B-B14F-4D97-AF65-F5344CB8AC3E}">
        <p14:creationId xmlns:p14="http://schemas.microsoft.com/office/powerpoint/2010/main" val="2855858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and discuss the bullets.</a:t>
            </a:r>
            <a:endParaRPr lang="en-US" dirty="0"/>
          </a:p>
        </p:txBody>
      </p:sp>
      <p:sp>
        <p:nvSpPr>
          <p:cNvPr id="4" name="Slide Number Placeholder 3"/>
          <p:cNvSpPr>
            <a:spLocks noGrp="1"/>
          </p:cNvSpPr>
          <p:nvPr>
            <p:ph type="sldNum" sz="quarter" idx="10"/>
          </p:nvPr>
        </p:nvSpPr>
        <p:spPr/>
        <p:txBody>
          <a:bodyPr/>
          <a:lstStyle/>
          <a:p>
            <a:fld id="{8499F04B-0698-48B6-BADE-0F7024141469}" type="slidenum">
              <a:rPr lang="en-US" smtClean="0"/>
              <a:t>5</a:t>
            </a:fld>
            <a:endParaRPr lang="en-US"/>
          </a:p>
        </p:txBody>
      </p:sp>
    </p:spTree>
    <p:extLst>
      <p:ext uri="{BB962C8B-B14F-4D97-AF65-F5344CB8AC3E}">
        <p14:creationId xmlns:p14="http://schemas.microsoft.com/office/powerpoint/2010/main" val="404533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and discuss the bullets.</a:t>
            </a:r>
            <a:endParaRPr lang="en-US" dirty="0"/>
          </a:p>
        </p:txBody>
      </p:sp>
      <p:sp>
        <p:nvSpPr>
          <p:cNvPr id="4" name="Slide Number Placeholder 3"/>
          <p:cNvSpPr>
            <a:spLocks noGrp="1"/>
          </p:cNvSpPr>
          <p:nvPr>
            <p:ph type="sldNum" sz="quarter" idx="10"/>
          </p:nvPr>
        </p:nvSpPr>
        <p:spPr/>
        <p:txBody>
          <a:bodyPr/>
          <a:lstStyle/>
          <a:p>
            <a:fld id="{8499F04B-0698-48B6-BADE-0F7024141469}" type="slidenum">
              <a:rPr lang="en-US" smtClean="0"/>
              <a:t>6</a:t>
            </a:fld>
            <a:endParaRPr lang="en-US"/>
          </a:p>
        </p:txBody>
      </p:sp>
    </p:spTree>
    <p:extLst>
      <p:ext uri="{BB962C8B-B14F-4D97-AF65-F5344CB8AC3E}">
        <p14:creationId xmlns:p14="http://schemas.microsoft.com/office/powerpoint/2010/main" val="2516999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and discuss the bullets.</a:t>
            </a:r>
            <a:endParaRPr lang="en-US" dirty="0"/>
          </a:p>
        </p:txBody>
      </p:sp>
      <p:sp>
        <p:nvSpPr>
          <p:cNvPr id="4" name="Slide Number Placeholder 3"/>
          <p:cNvSpPr>
            <a:spLocks noGrp="1"/>
          </p:cNvSpPr>
          <p:nvPr>
            <p:ph type="sldNum" sz="quarter" idx="10"/>
          </p:nvPr>
        </p:nvSpPr>
        <p:spPr/>
        <p:txBody>
          <a:bodyPr/>
          <a:lstStyle/>
          <a:p>
            <a:fld id="{8499F04B-0698-48B6-BADE-0F7024141469}" type="slidenum">
              <a:rPr lang="en-US" smtClean="0"/>
              <a:t>7</a:t>
            </a:fld>
            <a:endParaRPr lang="en-US"/>
          </a:p>
        </p:txBody>
      </p:sp>
    </p:spTree>
    <p:extLst>
      <p:ext uri="{BB962C8B-B14F-4D97-AF65-F5344CB8AC3E}">
        <p14:creationId xmlns:p14="http://schemas.microsoft.com/office/powerpoint/2010/main" val="1578860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and discuss the bullets.</a:t>
            </a:r>
            <a:endParaRPr lang="en-US" dirty="0"/>
          </a:p>
        </p:txBody>
      </p:sp>
      <p:sp>
        <p:nvSpPr>
          <p:cNvPr id="4" name="Slide Number Placeholder 3"/>
          <p:cNvSpPr>
            <a:spLocks noGrp="1"/>
          </p:cNvSpPr>
          <p:nvPr>
            <p:ph type="sldNum" sz="quarter" idx="10"/>
          </p:nvPr>
        </p:nvSpPr>
        <p:spPr/>
        <p:txBody>
          <a:bodyPr/>
          <a:lstStyle/>
          <a:p>
            <a:fld id="{8499F04B-0698-48B6-BADE-0F7024141469}" type="slidenum">
              <a:rPr lang="en-US" smtClean="0"/>
              <a:t>8</a:t>
            </a:fld>
            <a:endParaRPr lang="en-US"/>
          </a:p>
        </p:txBody>
      </p:sp>
    </p:spTree>
    <p:extLst>
      <p:ext uri="{BB962C8B-B14F-4D97-AF65-F5344CB8AC3E}">
        <p14:creationId xmlns:p14="http://schemas.microsoft.com/office/powerpoint/2010/main" val="2122401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and discuss the bullets.</a:t>
            </a:r>
            <a:endParaRPr lang="en-US" dirty="0"/>
          </a:p>
        </p:txBody>
      </p:sp>
      <p:sp>
        <p:nvSpPr>
          <p:cNvPr id="4" name="Slide Number Placeholder 3"/>
          <p:cNvSpPr>
            <a:spLocks noGrp="1"/>
          </p:cNvSpPr>
          <p:nvPr>
            <p:ph type="sldNum" sz="quarter" idx="10"/>
          </p:nvPr>
        </p:nvSpPr>
        <p:spPr/>
        <p:txBody>
          <a:bodyPr/>
          <a:lstStyle/>
          <a:p>
            <a:fld id="{8499F04B-0698-48B6-BADE-0F7024141469}" type="slidenum">
              <a:rPr lang="en-US" smtClean="0"/>
              <a:t>9</a:t>
            </a:fld>
            <a:endParaRPr lang="en-US"/>
          </a:p>
        </p:txBody>
      </p:sp>
    </p:spTree>
    <p:extLst>
      <p:ext uri="{BB962C8B-B14F-4D97-AF65-F5344CB8AC3E}">
        <p14:creationId xmlns:p14="http://schemas.microsoft.com/office/powerpoint/2010/main" val="2192093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G&amp;G_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5000">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FFFFFF"/>
                </a:solidFill>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A237B446-C1BA-6442-A14F-AEF633C16BB8}" type="datetimeFigureOut">
              <a:rPr lang="en-US" smtClean="0"/>
              <a:pPr/>
              <a:t>7/23/2019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p>
            <a:fld id="{AF252111-F98F-D540-BC70-9C3C96DA37E7}" type="slidenum">
              <a:rPr lang="en-US" smtClean="0"/>
              <a:t>‹#›</a:t>
            </a:fld>
            <a:endParaRPr lang="en-US"/>
          </a:p>
        </p:txBody>
      </p:sp>
      <p:sp>
        <p:nvSpPr>
          <p:cNvPr id="10" name="Text Placeholder 9"/>
          <p:cNvSpPr>
            <a:spLocks noGrp="1"/>
          </p:cNvSpPr>
          <p:nvPr>
            <p:ph type="body" sz="quarter" idx="13"/>
          </p:nvPr>
        </p:nvSpPr>
        <p:spPr>
          <a:xfrm>
            <a:off x="1643063" y="254000"/>
            <a:ext cx="6129337" cy="609600"/>
          </a:xfrm>
        </p:spPr>
        <p:txBody>
          <a:bodyPr anchor="ctr">
            <a:normAutofit/>
          </a:bodyPr>
          <a:lstStyle>
            <a:lvl1pPr marL="0" indent="0" algn="r">
              <a:buNone/>
              <a:defRPr sz="1800" cap="all" baseline="0">
                <a:solidFill>
                  <a:srgbClr val="FFFFFF"/>
                </a:solidFill>
              </a:defRPr>
            </a:lvl1pPr>
            <a:lvl2pPr algn="r">
              <a:defRPr cap="all" baseline="0"/>
            </a:lvl2pPr>
            <a:lvl3pPr algn="r">
              <a:defRPr cap="all" baseline="0"/>
            </a:lvl3pPr>
            <a:lvl4pPr algn="r">
              <a:defRPr cap="all" baseline="0"/>
            </a:lvl4pPr>
            <a:lvl5pPr algn="r">
              <a:defRPr cap="all" baseline="0"/>
            </a:lvl5pPr>
          </a:lstStyle>
          <a:p>
            <a:pPr lvl="0"/>
            <a:r>
              <a:rPr lang="en-US" dirty="0" smtClean="0"/>
              <a:t>Click to edit Master text styles</a:t>
            </a:r>
          </a:p>
        </p:txBody>
      </p:sp>
    </p:spTree>
    <p:extLst>
      <p:ext uri="{BB962C8B-B14F-4D97-AF65-F5344CB8AC3E}">
        <p14:creationId xmlns:p14="http://schemas.microsoft.com/office/powerpoint/2010/main" val="46727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NTM Projection - bullets">
    <p:spTree>
      <p:nvGrpSpPr>
        <p:cNvPr id="1" name=""/>
        <p:cNvGrpSpPr/>
        <p:nvPr/>
      </p:nvGrpSpPr>
      <p:grpSpPr>
        <a:xfrm>
          <a:off x="0" y="0"/>
          <a:ext cx="0" cy="0"/>
          <a:chOff x="0" y="0"/>
          <a:chExt cx="0" cy="0"/>
        </a:xfrm>
      </p:grpSpPr>
      <p:pic>
        <p:nvPicPr>
          <p:cNvPr id="6" name="Picture 5" descr="G&amp;G_bullet.jpg"/>
          <p:cNvPicPr>
            <a:picLocks noChangeAspect="1"/>
          </p:cNvPicPr>
          <p:nvPr userDrawn="1"/>
        </p:nvPicPr>
        <p:blipFill rotWithShape="1">
          <a:blip r:embed="rId2">
            <a:extLst>
              <a:ext uri="{28A0092B-C50C-407E-A947-70E740481C1C}">
                <a14:useLocalDpi xmlns:a14="http://schemas.microsoft.com/office/drawing/2010/main" val="0"/>
              </a:ext>
            </a:extLst>
          </a:blip>
          <a:srcRect t="25691"/>
          <a:stretch/>
        </p:blipFill>
        <p:spPr>
          <a:xfrm>
            <a:off x="0" y="1761902"/>
            <a:ext cx="12192000" cy="5096098"/>
          </a:xfrm>
          <a:prstGeom prst="rect">
            <a:avLst/>
          </a:prstGeom>
        </p:spPr>
      </p:pic>
      <p:sp>
        <p:nvSpPr>
          <p:cNvPr id="4" name="Rectangle 3"/>
          <p:cNvSpPr/>
          <p:nvPr userDrawn="1"/>
        </p:nvSpPr>
        <p:spPr>
          <a:xfrm>
            <a:off x="0" y="5520264"/>
            <a:ext cx="12192000" cy="3672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ubtitle 2"/>
          <p:cNvSpPr>
            <a:spLocks noGrp="1"/>
          </p:cNvSpPr>
          <p:nvPr>
            <p:ph type="subTitle" idx="15"/>
          </p:nvPr>
        </p:nvSpPr>
        <p:spPr>
          <a:xfrm>
            <a:off x="731520" y="1143129"/>
            <a:ext cx="10728960" cy="343875"/>
          </a:xfrm>
          <a:prstGeom prst="rect">
            <a:avLst/>
          </a:prstGeom>
        </p:spPr>
        <p:txBody>
          <a:bodyPr/>
          <a:lstStyle>
            <a:lvl1pPr marL="0" indent="0" algn="l">
              <a:buNone/>
              <a:defRPr sz="2400" b="1">
                <a:solidFill>
                  <a:schemeClr val="tx1"/>
                </a:solidFill>
                <a:latin typeface="Arial" panose="020B0604020202020204" pitchFamily="34" charset="0"/>
                <a:cs typeface="Arial" panose="020B0604020202020204" pitchFamily="34" charset="0"/>
              </a:defRPr>
            </a:lvl1pPr>
            <a:lvl2pPr marL="544174" indent="0" algn="ctr">
              <a:buNone/>
              <a:defRPr>
                <a:solidFill>
                  <a:schemeClr val="tx1">
                    <a:tint val="75000"/>
                  </a:schemeClr>
                </a:solidFill>
              </a:defRPr>
            </a:lvl2pPr>
            <a:lvl3pPr marL="1088349" indent="0" algn="ctr">
              <a:buNone/>
              <a:defRPr>
                <a:solidFill>
                  <a:schemeClr val="tx1">
                    <a:tint val="75000"/>
                  </a:schemeClr>
                </a:solidFill>
              </a:defRPr>
            </a:lvl3pPr>
            <a:lvl4pPr marL="1632523" indent="0" algn="ctr">
              <a:buNone/>
              <a:defRPr>
                <a:solidFill>
                  <a:schemeClr val="tx1">
                    <a:tint val="75000"/>
                  </a:schemeClr>
                </a:solidFill>
              </a:defRPr>
            </a:lvl4pPr>
            <a:lvl5pPr marL="2176698" indent="0" algn="ctr">
              <a:buNone/>
              <a:defRPr>
                <a:solidFill>
                  <a:schemeClr val="tx1">
                    <a:tint val="75000"/>
                  </a:schemeClr>
                </a:solidFill>
              </a:defRPr>
            </a:lvl5pPr>
            <a:lvl6pPr marL="2720872" indent="0" algn="ctr">
              <a:buNone/>
              <a:defRPr>
                <a:solidFill>
                  <a:schemeClr val="tx1">
                    <a:tint val="75000"/>
                  </a:schemeClr>
                </a:solidFill>
              </a:defRPr>
            </a:lvl6pPr>
            <a:lvl7pPr marL="3265046" indent="0" algn="ctr">
              <a:buNone/>
              <a:defRPr>
                <a:solidFill>
                  <a:schemeClr val="tx1">
                    <a:tint val="75000"/>
                  </a:schemeClr>
                </a:solidFill>
              </a:defRPr>
            </a:lvl7pPr>
            <a:lvl8pPr marL="3809222" indent="0" algn="ctr">
              <a:buNone/>
              <a:defRPr>
                <a:solidFill>
                  <a:schemeClr val="tx1">
                    <a:tint val="75000"/>
                  </a:schemeClr>
                </a:solidFill>
              </a:defRPr>
            </a:lvl8pPr>
            <a:lvl9pPr marL="4353396" indent="0" algn="ctr">
              <a:buNone/>
              <a:defRPr>
                <a:solidFill>
                  <a:schemeClr val="tx1">
                    <a:tint val="75000"/>
                  </a:schemeClr>
                </a:solidFill>
              </a:defRPr>
            </a:lvl9pPr>
          </a:lstStyle>
          <a:p>
            <a:r>
              <a:rPr lang="en-US" smtClean="0"/>
              <a:t>Click to edit Master subtitle style</a:t>
            </a:r>
            <a:endParaRPr lang="en-US" dirty="0"/>
          </a:p>
        </p:txBody>
      </p:sp>
      <p:sp>
        <p:nvSpPr>
          <p:cNvPr id="11" name="Text Placeholder 23"/>
          <p:cNvSpPr>
            <a:spLocks noGrp="1"/>
          </p:cNvSpPr>
          <p:nvPr>
            <p:ph idx="1"/>
          </p:nvPr>
        </p:nvSpPr>
        <p:spPr bwMode="auto">
          <a:xfrm>
            <a:off x="733138" y="1761902"/>
            <a:ext cx="10725727" cy="4007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2100" b="1">
                <a:solidFill>
                  <a:schemeClr val="tx2"/>
                </a:solidFill>
                <a:latin typeface="Arial" panose="020B0604020202020204" pitchFamily="34" charset="0"/>
                <a:cs typeface="Arial" panose="020B0604020202020204" pitchFamily="34" charset="0"/>
              </a:defRPr>
            </a:lvl1pPr>
            <a:lvl2pPr>
              <a:defRPr sz="1900" b="1">
                <a:solidFill>
                  <a:schemeClr val="tx2"/>
                </a:solidFill>
                <a:latin typeface="Arial" panose="020B0604020202020204" pitchFamily="34" charset="0"/>
                <a:cs typeface="Arial" panose="020B0604020202020204" pitchFamily="34" charset="0"/>
              </a:defRPr>
            </a:lvl2pPr>
            <a:lvl3pPr>
              <a:defRPr sz="1900" b="1">
                <a:solidFill>
                  <a:schemeClr val="tx2"/>
                </a:solidFill>
                <a:latin typeface="Arial" panose="020B0604020202020204" pitchFamily="34" charset="0"/>
                <a:cs typeface="Arial" panose="020B0604020202020204" pitchFamily="34" charset="0"/>
              </a:defRPr>
            </a:lvl3pPr>
            <a:lvl4pPr>
              <a:defRPr sz="1900" b="1">
                <a:solidFill>
                  <a:schemeClr val="tx2"/>
                </a:solidFill>
                <a:latin typeface="Arial" panose="020B0604020202020204" pitchFamily="34" charset="0"/>
                <a:cs typeface="Arial" panose="020B0604020202020204" pitchFamily="34" charset="0"/>
              </a:defRPr>
            </a:lvl4pPr>
            <a:lvl5pPr>
              <a:defRPr sz="1900" b="1">
                <a:solidFill>
                  <a:schemeClr val="tx2"/>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706968" y="614831"/>
            <a:ext cx="10727267" cy="306388"/>
          </a:xfrm>
        </p:spPr>
        <p:txBody>
          <a:bodyPr/>
          <a:lstStyle>
            <a:lvl1pPr>
              <a:defRPr lang="en-US" sz="2900" b="1" kern="1200" dirty="0">
                <a:solidFill>
                  <a:schemeClr val="tx1"/>
                </a:solidFill>
                <a:latin typeface="Arial" panose="020B0604020202020204" pitchFamily="34" charset="0"/>
                <a:ea typeface="+mj-ea"/>
                <a:cs typeface="Arial" panose="020B0604020202020204" pitchFamily="34" charset="0"/>
              </a:defRPr>
            </a:lvl1pPr>
          </a:lstStyle>
          <a:p>
            <a:pPr lvl="0" algn="l" defTabSz="542666" rtl="0" eaLnBrk="0" fontAlgn="base" hangingPunct="0">
              <a:spcBef>
                <a:spcPct val="0"/>
              </a:spcBef>
              <a:spcAft>
                <a:spcPct val="0"/>
              </a:spcAft>
            </a:pPr>
            <a:r>
              <a:rPr lang="en-US" dirty="0" smtClean="0"/>
              <a:t>Click to edit Master title style</a:t>
            </a:r>
            <a:endParaRPr lang="en-US" dirty="0"/>
          </a:p>
        </p:txBody>
      </p:sp>
      <p:sp>
        <p:nvSpPr>
          <p:cNvPr id="7" name="Text Placeholder 9"/>
          <p:cNvSpPr>
            <a:spLocks noGrp="1"/>
          </p:cNvSpPr>
          <p:nvPr>
            <p:ph type="body" sz="quarter" idx="13"/>
          </p:nvPr>
        </p:nvSpPr>
        <p:spPr>
          <a:xfrm>
            <a:off x="1507596" y="6112933"/>
            <a:ext cx="6129337" cy="609600"/>
          </a:xfrm>
        </p:spPr>
        <p:txBody>
          <a:bodyPr anchor="ctr">
            <a:normAutofit/>
          </a:bodyPr>
          <a:lstStyle>
            <a:lvl1pPr marL="0" indent="0" algn="r">
              <a:buNone/>
              <a:defRPr sz="1800" cap="all" baseline="0">
                <a:solidFill>
                  <a:srgbClr val="FFFFFF"/>
                </a:solidFill>
              </a:defRPr>
            </a:lvl1pPr>
            <a:lvl2pPr algn="r">
              <a:defRPr cap="all" baseline="0"/>
            </a:lvl2pPr>
            <a:lvl3pPr algn="r">
              <a:defRPr cap="all" baseline="0"/>
            </a:lvl3pPr>
            <a:lvl4pPr algn="r">
              <a:defRPr cap="all" baseline="0"/>
            </a:lvl4pPr>
            <a:lvl5pPr algn="r">
              <a:defRPr cap="all" baseline="0"/>
            </a:lvl5pPr>
          </a:lstStyle>
          <a:p>
            <a:pPr lvl="0"/>
            <a:r>
              <a:rPr lang="en-US" dirty="0" smtClean="0"/>
              <a:t>Click to edit Master text styles</a:t>
            </a:r>
          </a:p>
        </p:txBody>
      </p:sp>
    </p:spTree>
    <p:extLst>
      <p:ext uri="{BB962C8B-B14F-4D97-AF65-F5344CB8AC3E}">
        <p14:creationId xmlns:p14="http://schemas.microsoft.com/office/powerpoint/2010/main" val="204532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A4E4"/>
        </a:solidFill>
        <a:effectLst/>
      </p:bgPr>
    </p:bg>
    <p:spTree>
      <p:nvGrpSpPr>
        <p:cNvPr id="1" name=""/>
        <p:cNvGrpSpPr/>
        <p:nvPr/>
      </p:nvGrpSpPr>
      <p:grpSpPr>
        <a:xfrm>
          <a:off x="0" y="0"/>
          <a:ext cx="0" cy="0"/>
          <a:chOff x="0" y="0"/>
          <a:chExt cx="0" cy="0"/>
        </a:xfrm>
      </p:grpSpPr>
      <p:pic>
        <p:nvPicPr>
          <p:cNvPr id="6" name="Picture 5" descr="sequoia_back.jpg"/>
          <p:cNvPicPr>
            <a:picLocks noChangeAspect="1"/>
          </p:cNvPicPr>
          <p:nvPr userDrawn="1"/>
        </p:nvPicPr>
        <p:blipFill rotWithShape="1">
          <a:blip r:embed="rId2">
            <a:extLst>
              <a:ext uri="{28A0092B-C50C-407E-A947-70E740481C1C}">
                <a14:useLocalDpi xmlns:a14="http://schemas.microsoft.com/office/drawing/2010/main" val="0"/>
              </a:ext>
            </a:extLst>
          </a:blip>
          <a:srcRect r="15983"/>
          <a:stretch/>
        </p:blipFill>
        <p:spPr>
          <a:xfrm>
            <a:off x="0" y="0"/>
            <a:ext cx="12192000" cy="6858000"/>
          </a:xfrm>
          <a:prstGeom prst="rect">
            <a:avLst/>
          </a:prstGeom>
        </p:spPr>
      </p:pic>
      <p:sp>
        <p:nvSpPr>
          <p:cNvPr id="3" name="Date Placeholder 2"/>
          <p:cNvSpPr>
            <a:spLocks noGrp="1"/>
          </p:cNvSpPr>
          <p:nvPr>
            <p:ph type="dt" sz="half" idx="10"/>
          </p:nvPr>
        </p:nvSpPr>
        <p:spPr/>
        <p:txBody>
          <a:bodyPr/>
          <a:lstStyle>
            <a:lvl1pPr>
              <a:defRPr>
                <a:solidFill>
                  <a:srgbClr val="FFFFFF"/>
                </a:solidFill>
              </a:defRPr>
            </a:lvl1pPr>
          </a:lstStyle>
          <a:p>
            <a:fld id="{A237B446-C1BA-6442-A14F-AEF633C16BB8}" type="datetimeFigureOut">
              <a:rPr lang="en-US" smtClean="0"/>
              <a:pPr/>
              <a:t>7/23/2019</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F252111-F98F-D540-BC70-9C3C96DA37E7}" type="slidenum">
              <a:rPr lang="en-US" smtClean="0"/>
              <a:pPr/>
              <a:t>‹#›</a:t>
            </a:fld>
            <a:endParaRPr lang="en-US"/>
          </a:p>
        </p:txBody>
      </p:sp>
      <p:sp>
        <p:nvSpPr>
          <p:cNvPr id="7" name="Title 1"/>
          <p:cNvSpPr>
            <a:spLocks noGrp="1"/>
          </p:cNvSpPr>
          <p:nvPr>
            <p:ph type="ctrTitle"/>
          </p:nvPr>
        </p:nvSpPr>
        <p:spPr>
          <a:xfrm>
            <a:off x="1524000" y="1122363"/>
            <a:ext cx="9144000" cy="2387600"/>
          </a:xfrm>
        </p:spPr>
        <p:txBody>
          <a:bodyPr anchor="b">
            <a:normAutofit/>
          </a:bodyPr>
          <a:lstStyle>
            <a:lvl1pPr algn="ctr">
              <a:defRPr sz="5000">
                <a:solidFill>
                  <a:schemeClr val="bg1"/>
                </a:solidFill>
                <a:latin typeface="Arial"/>
                <a:cs typeface="Aria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524000" y="3602038"/>
            <a:ext cx="9144000" cy="1655762"/>
          </a:xfrm>
        </p:spPr>
        <p:txBody>
          <a:bodyPr/>
          <a:lstStyle>
            <a:lvl1pPr marL="0" indent="0" algn="ctr">
              <a:buNone/>
              <a:defRPr sz="2400">
                <a:solidFill>
                  <a:srgbClr val="FFFFFF"/>
                </a:solidFill>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75063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A237B446-C1BA-6442-A14F-AEF633C16BB8}" type="datetimeFigureOut">
              <a:rPr lang="en-US" smtClean="0"/>
              <a:pPr/>
              <a:t>7/23/2019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AF252111-F98F-D540-BC70-9C3C96DA37E7}"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2900" b="1" kern="1200">
          <a:solidFill>
            <a:schemeClr val="tx1"/>
          </a:solidFill>
          <a:latin typeface="Arial"/>
          <a:ea typeface="+mj-ea"/>
          <a:cs typeface="Arial"/>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a:ea typeface="+mn-ea"/>
          <a:cs typeface="Arial"/>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442095" y="264048"/>
            <a:ext cx="6129337" cy="609600"/>
          </a:xfrm>
        </p:spPr>
        <p:txBody>
          <a:bodyPr>
            <a:noAutofit/>
          </a:bodyPr>
          <a:lstStyle/>
          <a:p>
            <a:pPr algn="ctr"/>
            <a:r>
              <a:rPr lang="en-US" sz="2800" b="1" cap="none" dirty="0" smtClean="0"/>
              <a:t>Conversation Starters</a:t>
            </a:r>
            <a:endParaRPr lang="en-US" sz="2800" b="1" cap="none" dirty="0"/>
          </a:p>
        </p:txBody>
      </p:sp>
      <p:sp>
        <p:nvSpPr>
          <p:cNvPr id="9" name="TextBox 8"/>
          <p:cNvSpPr txBox="1"/>
          <p:nvPr/>
        </p:nvSpPr>
        <p:spPr>
          <a:xfrm>
            <a:off x="2435145" y="2298596"/>
            <a:ext cx="9430201" cy="677108"/>
          </a:xfrm>
          <a:prstGeom prst="rect">
            <a:avLst/>
          </a:prstGeom>
          <a:no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Are You Ever Going To Spend It?</a:t>
            </a:r>
            <a:endParaRPr lang="en-US" sz="3800"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3306322" y="3566352"/>
            <a:ext cx="7419049" cy="1092607"/>
          </a:xfrm>
          <a:prstGeom prst="rect">
            <a:avLst/>
          </a:prstGeom>
          <a:noFill/>
        </p:spPr>
        <p:txBody>
          <a:bodyPr wrap="square" rtlCol="0">
            <a:spAutoFit/>
          </a:bodyPr>
          <a:lstStyle/>
          <a:p>
            <a:r>
              <a:rPr lang="en-US" sz="2300" b="1" dirty="0" smtClean="0">
                <a:solidFill>
                  <a:schemeClr val="bg1"/>
                </a:solidFill>
                <a:latin typeface="Arial" panose="020B0604020202020204" pitchFamily="34" charset="0"/>
                <a:cs typeface="Arial" panose="020B0604020202020204" pitchFamily="34" charset="0"/>
              </a:rPr>
              <a:t>Joe Ross, ChFC, CLU, CRC</a:t>
            </a:r>
          </a:p>
          <a:p>
            <a:r>
              <a:rPr lang="en-US" sz="2100" dirty="0" smtClean="0">
                <a:solidFill>
                  <a:schemeClr val="bg1"/>
                </a:solidFill>
                <a:latin typeface="Arial" panose="020B0604020202020204" pitchFamily="34" charset="0"/>
                <a:cs typeface="Arial" panose="020B0604020202020204" pitchFamily="34" charset="0"/>
              </a:rPr>
              <a:t>Vice President – Sales Productivity &amp; Business Development</a:t>
            </a:r>
          </a:p>
          <a:p>
            <a:r>
              <a:rPr lang="en-US" sz="2100" dirty="0" smtClean="0">
                <a:solidFill>
                  <a:schemeClr val="bg1"/>
                </a:solidFill>
                <a:latin typeface="Arial" panose="020B0604020202020204" pitchFamily="34" charset="0"/>
                <a:cs typeface="Arial" panose="020B0604020202020204" pitchFamily="34" charset="0"/>
              </a:rPr>
              <a:t>AIG Life Insurance &amp; Retirement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891" y="3131795"/>
            <a:ext cx="1304694" cy="1957041"/>
          </a:xfrm>
          <a:prstGeom prst="rect">
            <a:avLst/>
          </a:prstGeom>
        </p:spPr>
      </p:pic>
      <p:sp>
        <p:nvSpPr>
          <p:cNvPr id="7" name="TextBox 6"/>
          <p:cNvSpPr txBox="1"/>
          <p:nvPr/>
        </p:nvSpPr>
        <p:spPr>
          <a:xfrm>
            <a:off x="823291" y="6370981"/>
            <a:ext cx="10545418" cy="33855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Policies issued by American General Life Insurance Company (AGL), Houston, TX, and The United States Life Insurance Company in the City of New York (US Life), members of American International Group, Inc. (AIG). </a:t>
            </a:r>
            <a:endParaRPr lang="en-US" sz="800" dirty="0" smtClean="0">
              <a:solidFill>
                <a:schemeClr val="bg1"/>
              </a:solidFill>
              <a:latin typeface="Arial" panose="020B0604020202020204" pitchFamily="34" charset="0"/>
              <a:cs typeface="Arial" panose="020B0604020202020204" pitchFamily="34" charset="0"/>
            </a:endParaRPr>
          </a:p>
          <a:p>
            <a:pPr algn="ctr"/>
            <a:r>
              <a:rPr lang="en-US" sz="800" dirty="0">
                <a:solidFill>
                  <a:schemeClr val="bg1"/>
                </a:solidFill>
                <a:latin typeface="Arial" panose="020B0604020202020204" pitchFamily="34" charset="0"/>
                <a:cs typeface="Arial" panose="020B0604020202020204" pitchFamily="34" charset="0"/>
              </a:rPr>
              <a:t>FOR FINANCIAL PROFESSIONAL USE ONLY. NOT FOR PUBLIC DISTRIBUTION. </a:t>
            </a:r>
          </a:p>
        </p:txBody>
      </p:sp>
    </p:spTree>
    <p:extLst>
      <p:ext uri="{BB962C8B-B14F-4D97-AF65-F5344CB8AC3E}">
        <p14:creationId xmlns:p14="http://schemas.microsoft.com/office/powerpoint/2010/main" val="379777882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442095" y="264048"/>
            <a:ext cx="6129337" cy="609600"/>
          </a:xfrm>
        </p:spPr>
        <p:txBody>
          <a:bodyPr>
            <a:noAutofit/>
          </a:bodyPr>
          <a:lstStyle/>
          <a:p>
            <a:pPr algn="ctr"/>
            <a:r>
              <a:rPr lang="en-US" sz="2800" b="1" cap="none" dirty="0" smtClean="0"/>
              <a:t>Conversation Starters</a:t>
            </a:r>
            <a:endParaRPr lang="en-US" sz="2800" b="1" cap="none" dirty="0"/>
          </a:p>
        </p:txBody>
      </p:sp>
      <p:sp>
        <p:nvSpPr>
          <p:cNvPr id="9" name="TextBox 8"/>
          <p:cNvSpPr txBox="1"/>
          <p:nvPr/>
        </p:nvSpPr>
        <p:spPr>
          <a:xfrm>
            <a:off x="1811203" y="2298596"/>
            <a:ext cx="9430201" cy="677108"/>
          </a:xfrm>
          <a:prstGeom prst="rect">
            <a:avLst/>
          </a:prstGeom>
          <a:no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I’d Like To Think About It…</a:t>
            </a:r>
            <a:endParaRPr lang="en-US" sz="3800"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3306322" y="3566352"/>
            <a:ext cx="7419049" cy="1092607"/>
          </a:xfrm>
          <a:prstGeom prst="rect">
            <a:avLst/>
          </a:prstGeom>
          <a:noFill/>
        </p:spPr>
        <p:txBody>
          <a:bodyPr wrap="square" rtlCol="0">
            <a:spAutoFit/>
          </a:bodyPr>
          <a:lstStyle/>
          <a:p>
            <a:r>
              <a:rPr lang="en-US" sz="2300" b="1" dirty="0" smtClean="0">
                <a:solidFill>
                  <a:schemeClr val="bg1"/>
                </a:solidFill>
                <a:latin typeface="Arial" panose="020B0604020202020204" pitchFamily="34" charset="0"/>
                <a:cs typeface="Arial" panose="020B0604020202020204" pitchFamily="34" charset="0"/>
              </a:rPr>
              <a:t>Joe Ross, ChFC, CLU, CRC</a:t>
            </a:r>
          </a:p>
          <a:p>
            <a:r>
              <a:rPr lang="en-US" sz="2100" dirty="0" smtClean="0">
                <a:solidFill>
                  <a:schemeClr val="bg1"/>
                </a:solidFill>
                <a:latin typeface="Arial" panose="020B0604020202020204" pitchFamily="34" charset="0"/>
                <a:cs typeface="Arial" panose="020B0604020202020204" pitchFamily="34" charset="0"/>
              </a:rPr>
              <a:t>Vice President – Sales Productivity &amp; Business Development</a:t>
            </a:r>
          </a:p>
          <a:p>
            <a:r>
              <a:rPr lang="en-US" sz="2100" dirty="0" smtClean="0">
                <a:solidFill>
                  <a:schemeClr val="bg1"/>
                </a:solidFill>
                <a:latin typeface="Arial" panose="020B0604020202020204" pitchFamily="34" charset="0"/>
                <a:cs typeface="Arial" panose="020B0604020202020204" pitchFamily="34" charset="0"/>
              </a:rPr>
              <a:t>AIG Life Insurance &amp; Retirement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891" y="3131795"/>
            <a:ext cx="1304694" cy="1957041"/>
          </a:xfrm>
          <a:prstGeom prst="rect">
            <a:avLst/>
          </a:prstGeom>
        </p:spPr>
      </p:pic>
      <p:sp>
        <p:nvSpPr>
          <p:cNvPr id="7" name="TextBox 6"/>
          <p:cNvSpPr txBox="1"/>
          <p:nvPr/>
        </p:nvSpPr>
        <p:spPr>
          <a:xfrm>
            <a:off x="995099" y="6370981"/>
            <a:ext cx="10545418" cy="33855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Policies issued by American General Life Insurance Company (AGL), Houston, TX, and The United States Life Insurance Company in the City of New York (US Life), members of American International Group, Inc. (AIG). </a:t>
            </a:r>
            <a:endParaRPr lang="en-US" sz="800" dirty="0" smtClean="0">
              <a:solidFill>
                <a:schemeClr val="bg1"/>
              </a:solidFill>
              <a:latin typeface="Arial" panose="020B0604020202020204" pitchFamily="34" charset="0"/>
              <a:cs typeface="Arial" panose="020B0604020202020204" pitchFamily="34" charset="0"/>
            </a:endParaRPr>
          </a:p>
          <a:p>
            <a:r>
              <a:rPr lang="en-US" sz="800" dirty="0">
                <a:solidFill>
                  <a:schemeClr val="bg1"/>
                </a:solidFill>
                <a:latin typeface="Arial" panose="020B0604020202020204" pitchFamily="34" charset="0"/>
                <a:cs typeface="Arial" panose="020B0604020202020204" pitchFamily="34" charset="0"/>
              </a:rPr>
              <a:t>FOR FINANCIAL PROFESSIONAL USE ONLY. NOT FOR PUBLIC DISTRIBUTION. </a:t>
            </a:r>
          </a:p>
        </p:txBody>
      </p:sp>
    </p:spTree>
    <p:extLst>
      <p:ext uri="{BB962C8B-B14F-4D97-AF65-F5344CB8AC3E}">
        <p14:creationId xmlns:p14="http://schemas.microsoft.com/office/powerpoint/2010/main" val="783186379"/>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699" y="1172584"/>
            <a:ext cx="10325722" cy="4806185"/>
          </a:xfrm>
        </p:spPr>
        <p:txBody>
          <a:bodyPr>
            <a:normAutofit/>
          </a:bodyPr>
          <a:lstStyle/>
          <a:p>
            <a:pPr marL="0" indent="0" algn="ctr">
              <a:lnSpc>
                <a:spcPct val="100000"/>
              </a:lnSpc>
              <a:spcBef>
                <a:spcPts val="1800"/>
              </a:spcBef>
              <a:buNone/>
            </a:pPr>
            <a:r>
              <a:rPr lang="en-US" sz="2800" b="0" dirty="0" smtClean="0"/>
              <a:t>When a retiree has accumulated substantial retirement savings, you can ask these three questions:</a:t>
            </a:r>
          </a:p>
          <a:p>
            <a:pPr marL="1376363" indent="-461963">
              <a:lnSpc>
                <a:spcPct val="100000"/>
              </a:lnSpc>
              <a:spcBef>
                <a:spcPts val="1800"/>
              </a:spcBef>
              <a:buFont typeface="+mj-lt"/>
              <a:buAutoNum type="arabicPeriod"/>
            </a:pPr>
            <a:r>
              <a:rPr lang="en-US" sz="2800" i="1" dirty="0" smtClean="0"/>
              <a:t>Y</a:t>
            </a:r>
            <a:r>
              <a:rPr lang="en-US" sz="2800" i="1" dirty="0" smtClean="0">
                <a:solidFill>
                  <a:schemeClr val="tx1"/>
                </a:solidFill>
              </a:rPr>
              <a:t>ou’ve accumulated quite a bit of money… </a:t>
            </a:r>
          </a:p>
          <a:p>
            <a:pPr marL="1376363" indent="0">
              <a:lnSpc>
                <a:spcPct val="100000"/>
              </a:lnSpc>
              <a:spcBef>
                <a:spcPts val="0"/>
              </a:spcBef>
              <a:buNone/>
            </a:pPr>
            <a:r>
              <a:rPr lang="en-US" sz="2800" i="1" dirty="0">
                <a:solidFill>
                  <a:schemeClr val="tx1"/>
                </a:solidFill>
              </a:rPr>
              <a:t>A</a:t>
            </a:r>
            <a:r>
              <a:rPr lang="en-US" sz="2800" i="1" dirty="0" smtClean="0">
                <a:solidFill>
                  <a:schemeClr val="tx1"/>
                </a:solidFill>
              </a:rPr>
              <a:t>re you ever going to spend it all? </a:t>
            </a:r>
          </a:p>
          <a:p>
            <a:pPr marL="1828800" indent="-457200">
              <a:lnSpc>
                <a:spcPct val="100000"/>
              </a:lnSpc>
              <a:spcBef>
                <a:spcPts val="0"/>
              </a:spcBef>
              <a:buFont typeface="Wingdings" panose="05000000000000000000" pitchFamily="2" charset="2"/>
              <a:buChar char="Ø"/>
            </a:pPr>
            <a:r>
              <a:rPr lang="en-US" sz="2800" b="0" dirty="0" smtClean="0">
                <a:solidFill>
                  <a:schemeClr val="tx1"/>
                </a:solidFill>
              </a:rPr>
              <a:t>The expected response is “NO”</a:t>
            </a:r>
          </a:p>
          <a:p>
            <a:pPr marL="1376363" indent="-461963">
              <a:lnSpc>
                <a:spcPct val="100000"/>
              </a:lnSpc>
              <a:spcBef>
                <a:spcPts val="1800"/>
              </a:spcBef>
              <a:buFont typeface="+mj-lt"/>
              <a:buAutoNum type="arabicPeriod" startAt="2"/>
            </a:pPr>
            <a:r>
              <a:rPr lang="en-US" sz="2800" i="1" dirty="0" smtClean="0">
                <a:solidFill>
                  <a:schemeClr val="tx1"/>
                </a:solidFill>
              </a:rPr>
              <a:t>What are you planning to do with what’s left over? </a:t>
            </a:r>
          </a:p>
          <a:p>
            <a:pPr marL="1828800" indent="-457200">
              <a:lnSpc>
                <a:spcPct val="100000"/>
              </a:lnSpc>
              <a:spcBef>
                <a:spcPts val="0"/>
              </a:spcBef>
              <a:buFont typeface="Wingdings" panose="05000000000000000000" pitchFamily="2" charset="2"/>
              <a:buChar char="Ø"/>
            </a:pPr>
            <a:r>
              <a:rPr lang="en-US" sz="2800" b="0" dirty="0" smtClean="0">
                <a:solidFill>
                  <a:schemeClr val="tx1"/>
                </a:solidFill>
              </a:rPr>
              <a:t>They’ll typically tell you about family, a charity, or both</a:t>
            </a:r>
          </a:p>
          <a:p>
            <a:pPr marL="1376363" indent="-461963">
              <a:lnSpc>
                <a:spcPct val="100000"/>
              </a:lnSpc>
              <a:spcBef>
                <a:spcPts val="1800"/>
              </a:spcBef>
              <a:buFont typeface="+mj-lt"/>
              <a:buAutoNum type="arabicPeriod" startAt="3"/>
            </a:pPr>
            <a:r>
              <a:rPr lang="en-US" sz="2800" i="1" dirty="0" smtClean="0">
                <a:solidFill>
                  <a:schemeClr val="tx1"/>
                </a:solidFill>
              </a:rPr>
              <a:t>If there was a way to leave them more, </a:t>
            </a:r>
          </a:p>
          <a:p>
            <a:pPr marL="1376363" indent="0">
              <a:lnSpc>
                <a:spcPct val="100000"/>
              </a:lnSpc>
              <a:spcBef>
                <a:spcPts val="0"/>
              </a:spcBef>
              <a:buNone/>
            </a:pPr>
            <a:r>
              <a:rPr lang="en-US" sz="2800" i="1" dirty="0" smtClean="0">
                <a:solidFill>
                  <a:schemeClr val="tx1"/>
                </a:solidFill>
              </a:rPr>
              <a:t>you’d probably want to know about it, wouldn’t you?</a:t>
            </a:r>
            <a:endParaRPr lang="en-US" sz="2800" i="1" dirty="0">
              <a:solidFill>
                <a:schemeClr val="tx1"/>
              </a:solidFill>
            </a:endParaRPr>
          </a:p>
        </p:txBody>
      </p:sp>
      <p:sp>
        <p:nvSpPr>
          <p:cNvPr id="4" name="Title 3"/>
          <p:cNvSpPr>
            <a:spLocks noGrp="1"/>
          </p:cNvSpPr>
          <p:nvPr>
            <p:ph type="title"/>
          </p:nvPr>
        </p:nvSpPr>
        <p:spPr/>
        <p:txBody>
          <a:bodyPr>
            <a:noAutofit/>
          </a:bodyPr>
          <a:lstStyle/>
          <a:p>
            <a:pPr algn="ctr"/>
            <a:r>
              <a:rPr lang="en-US" sz="3800" dirty="0" smtClean="0">
                <a:solidFill>
                  <a:srgbClr val="0073AE"/>
                </a:solidFill>
              </a:rPr>
              <a:t>Are You Ever Going To Spend All Of It?</a:t>
            </a:r>
            <a:endParaRPr lang="en-US" sz="3600" dirty="0"/>
          </a:p>
        </p:txBody>
      </p:sp>
      <p:sp>
        <p:nvSpPr>
          <p:cNvPr id="6" name="Text Placeholder 4"/>
          <p:cNvSpPr>
            <a:spLocks noGrp="1"/>
          </p:cNvSpPr>
          <p:nvPr>
            <p:ph type="body" sz="quarter" idx="13"/>
          </p:nvPr>
        </p:nvSpPr>
        <p:spPr>
          <a:xfrm>
            <a:off x="1507596" y="6112933"/>
            <a:ext cx="6129337" cy="609600"/>
          </a:xfrm>
        </p:spPr>
        <p:txBody>
          <a:bodyPr>
            <a:normAutofit fontScale="92500" lnSpcReduction="20000"/>
          </a:bodyPr>
          <a:lstStyle/>
          <a:p>
            <a:pPr algn="ctr"/>
            <a:r>
              <a:rPr lang="en-US" cap="none" dirty="0" smtClean="0"/>
              <a:t>For Financial Professional Use Only.</a:t>
            </a:r>
          </a:p>
          <a:p>
            <a:pPr algn="ctr"/>
            <a:r>
              <a:rPr lang="en-US" cap="none" dirty="0" smtClean="0"/>
              <a:t>Not For Use With Consumers.</a:t>
            </a:r>
            <a:endParaRPr lang="en-US" cap="none" dirty="0"/>
          </a:p>
        </p:txBody>
      </p:sp>
    </p:spTree>
    <p:extLst>
      <p:ext uri="{BB962C8B-B14F-4D97-AF65-F5344CB8AC3E}">
        <p14:creationId xmlns:p14="http://schemas.microsoft.com/office/powerpoint/2010/main" val="237668940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par>
                          <p:cTn id="12" fill="hold">
                            <p:stCondLst>
                              <p:cond delay="3000"/>
                            </p:stCondLst>
                            <p:childTnLst>
                              <p:par>
                                <p:cTn id="13" presetID="22" presetClass="entr" presetSubtype="8" fill="hold" nodeType="afterEffect">
                                  <p:stCondLst>
                                    <p:cond delay="1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75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1000"/>
                                        <p:tgtEl>
                                          <p:spTgt spid="3">
                                            <p:txEl>
                                              <p:pRg st="4" end="4"/>
                                            </p:txEl>
                                          </p:spTgt>
                                        </p:tgtEl>
                                      </p:cBhvr>
                                    </p:animEffect>
                                  </p:childTnLst>
                                </p:cTn>
                              </p:par>
                            </p:childTnLst>
                          </p:cTn>
                        </p:par>
                        <p:par>
                          <p:cTn id="21" fill="hold">
                            <p:stCondLst>
                              <p:cond delay="1000"/>
                            </p:stCondLst>
                            <p:childTnLst>
                              <p:par>
                                <p:cTn id="22" presetID="22" presetClass="entr" presetSubtype="8" fill="hold" nodeType="afterEffect">
                                  <p:stCondLst>
                                    <p:cond delay="125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1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750"/>
                                        <p:tgtEl>
                                          <p:spTgt spid="3">
                                            <p:txEl>
                                              <p:pRg st="6" end="6"/>
                                            </p:txEl>
                                          </p:spTgt>
                                        </p:tgtEl>
                                      </p:cBhvr>
                                    </p:animEffect>
                                  </p:childTnLst>
                                </p:cTn>
                              </p:par>
                            </p:childTnLst>
                          </p:cTn>
                        </p:par>
                        <p:par>
                          <p:cTn id="30" fill="hold">
                            <p:stCondLst>
                              <p:cond delay="750"/>
                            </p:stCondLst>
                            <p:childTnLst>
                              <p:par>
                                <p:cTn id="31" presetID="22" presetClass="entr" presetSubtype="8" fill="hold" nodeType="afterEffect">
                                  <p:stCondLst>
                                    <p:cond delay="50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left)">
                                      <p:cBhvr>
                                        <p:cTn id="33"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442095" y="264048"/>
            <a:ext cx="6129337" cy="609600"/>
          </a:xfrm>
        </p:spPr>
        <p:txBody>
          <a:bodyPr>
            <a:noAutofit/>
          </a:bodyPr>
          <a:lstStyle/>
          <a:p>
            <a:pPr algn="ctr"/>
            <a:r>
              <a:rPr lang="en-US" sz="2800" b="1" cap="none" dirty="0" smtClean="0"/>
              <a:t>Conversation Starters</a:t>
            </a:r>
            <a:endParaRPr lang="en-US" sz="2800" b="1" cap="none" dirty="0"/>
          </a:p>
        </p:txBody>
      </p:sp>
      <p:sp>
        <p:nvSpPr>
          <p:cNvPr id="9" name="TextBox 8"/>
          <p:cNvSpPr txBox="1"/>
          <p:nvPr/>
        </p:nvSpPr>
        <p:spPr>
          <a:xfrm>
            <a:off x="2392122" y="2298596"/>
            <a:ext cx="9430201" cy="677108"/>
          </a:xfrm>
          <a:prstGeom prst="rect">
            <a:avLst/>
          </a:prstGeom>
          <a:no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Are You Ever Going To Spend It?</a:t>
            </a:r>
            <a:endParaRPr lang="en-US" sz="3800"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3306322" y="3566352"/>
            <a:ext cx="7419049" cy="1092607"/>
          </a:xfrm>
          <a:prstGeom prst="rect">
            <a:avLst/>
          </a:prstGeom>
          <a:noFill/>
        </p:spPr>
        <p:txBody>
          <a:bodyPr wrap="square" rtlCol="0">
            <a:spAutoFit/>
          </a:bodyPr>
          <a:lstStyle/>
          <a:p>
            <a:r>
              <a:rPr lang="en-US" sz="2300" b="1" dirty="0" smtClean="0">
                <a:solidFill>
                  <a:schemeClr val="bg1"/>
                </a:solidFill>
                <a:latin typeface="Arial" panose="020B0604020202020204" pitchFamily="34" charset="0"/>
                <a:cs typeface="Arial" panose="020B0604020202020204" pitchFamily="34" charset="0"/>
              </a:rPr>
              <a:t>Joe Ross, ChFC, CLU, CRC</a:t>
            </a:r>
          </a:p>
          <a:p>
            <a:r>
              <a:rPr lang="en-US" sz="2100" dirty="0" smtClean="0">
                <a:solidFill>
                  <a:schemeClr val="bg1"/>
                </a:solidFill>
                <a:latin typeface="Arial" panose="020B0604020202020204" pitchFamily="34" charset="0"/>
                <a:cs typeface="Arial" panose="020B0604020202020204" pitchFamily="34" charset="0"/>
              </a:rPr>
              <a:t>Vice President – Sales Productivity &amp; Business Development</a:t>
            </a:r>
          </a:p>
          <a:p>
            <a:r>
              <a:rPr lang="en-US" sz="2100" dirty="0" smtClean="0">
                <a:solidFill>
                  <a:schemeClr val="bg1"/>
                </a:solidFill>
                <a:latin typeface="Arial" panose="020B0604020202020204" pitchFamily="34" charset="0"/>
                <a:cs typeface="Arial" panose="020B0604020202020204" pitchFamily="34" charset="0"/>
              </a:rPr>
              <a:t>AIG Life Insurance &amp; Retirement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891" y="3131795"/>
            <a:ext cx="1304694" cy="1957041"/>
          </a:xfrm>
          <a:prstGeom prst="rect">
            <a:avLst/>
          </a:prstGeom>
        </p:spPr>
      </p:pic>
      <p:sp>
        <p:nvSpPr>
          <p:cNvPr id="7" name="TextBox 6"/>
          <p:cNvSpPr txBox="1"/>
          <p:nvPr/>
        </p:nvSpPr>
        <p:spPr>
          <a:xfrm>
            <a:off x="995099" y="6370981"/>
            <a:ext cx="10545418" cy="33855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Policies issued by American General Life Insurance Company (AGL), Houston, TX, and The United States Life Insurance Company in the City of New York (US Life), members of American International Group, Inc. (AIG). </a:t>
            </a:r>
            <a:endParaRPr lang="en-US" sz="800" dirty="0" smtClean="0">
              <a:solidFill>
                <a:schemeClr val="bg1"/>
              </a:solidFill>
              <a:latin typeface="Arial" panose="020B0604020202020204" pitchFamily="34" charset="0"/>
              <a:cs typeface="Arial" panose="020B0604020202020204" pitchFamily="34" charset="0"/>
            </a:endParaRPr>
          </a:p>
          <a:p>
            <a:r>
              <a:rPr lang="en-US" sz="800" dirty="0">
                <a:solidFill>
                  <a:schemeClr val="bg1"/>
                </a:solidFill>
                <a:latin typeface="Arial" panose="020B0604020202020204" pitchFamily="34" charset="0"/>
                <a:cs typeface="Arial" panose="020B0604020202020204" pitchFamily="34" charset="0"/>
              </a:rPr>
              <a:t>FOR FINANCIAL PROFESSIONAL USE ONLY. NOT FOR PUBLIC DISTRIBUTION. </a:t>
            </a:r>
          </a:p>
        </p:txBody>
      </p:sp>
    </p:spTree>
    <p:extLst>
      <p:ext uri="{BB962C8B-B14F-4D97-AF65-F5344CB8AC3E}">
        <p14:creationId xmlns:p14="http://schemas.microsoft.com/office/powerpoint/2010/main" val="1252952395"/>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442095" y="264048"/>
            <a:ext cx="6129337" cy="609600"/>
          </a:xfrm>
        </p:spPr>
        <p:txBody>
          <a:bodyPr>
            <a:noAutofit/>
          </a:bodyPr>
          <a:lstStyle/>
          <a:p>
            <a:pPr algn="ctr"/>
            <a:r>
              <a:rPr lang="en-US" sz="2800" b="1" cap="none" dirty="0" smtClean="0"/>
              <a:t>Conversation Starters</a:t>
            </a:r>
            <a:endParaRPr lang="en-US" sz="2800" b="1" cap="none" dirty="0"/>
          </a:p>
        </p:txBody>
      </p:sp>
      <p:sp>
        <p:nvSpPr>
          <p:cNvPr id="9" name="TextBox 8"/>
          <p:cNvSpPr txBox="1"/>
          <p:nvPr/>
        </p:nvSpPr>
        <p:spPr>
          <a:xfrm>
            <a:off x="1768179" y="2298596"/>
            <a:ext cx="9430201" cy="677108"/>
          </a:xfrm>
          <a:prstGeom prst="rect">
            <a:avLst/>
          </a:prstGeom>
          <a:noFill/>
        </p:spPr>
        <p:txBody>
          <a:bodyPr wrap="square" rtlCol="0">
            <a:spAutoFit/>
          </a:bodyPr>
          <a:lstStyle/>
          <a:p>
            <a:pPr algn="ctr"/>
            <a:r>
              <a:rPr lang="en-US" sz="3800" b="1" dirty="0" smtClean="0">
                <a:solidFill>
                  <a:schemeClr val="bg1"/>
                </a:solidFill>
                <a:latin typeface="Arial" panose="020B0604020202020204" pitchFamily="34" charset="0"/>
                <a:cs typeface="Arial" panose="020B0604020202020204" pitchFamily="34" charset="0"/>
              </a:rPr>
              <a:t>I’d Like To Think About It…</a:t>
            </a:r>
            <a:endParaRPr lang="en-US" sz="3800"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3306322" y="3566352"/>
            <a:ext cx="7419049" cy="1092607"/>
          </a:xfrm>
          <a:prstGeom prst="rect">
            <a:avLst/>
          </a:prstGeom>
          <a:noFill/>
        </p:spPr>
        <p:txBody>
          <a:bodyPr wrap="square" rtlCol="0">
            <a:spAutoFit/>
          </a:bodyPr>
          <a:lstStyle/>
          <a:p>
            <a:r>
              <a:rPr lang="en-US" sz="2300" b="1" dirty="0" smtClean="0">
                <a:solidFill>
                  <a:schemeClr val="bg1"/>
                </a:solidFill>
                <a:latin typeface="Arial" panose="020B0604020202020204" pitchFamily="34" charset="0"/>
                <a:cs typeface="Arial" panose="020B0604020202020204" pitchFamily="34" charset="0"/>
              </a:rPr>
              <a:t>Joe Ross, ChFC, CLU, CRC</a:t>
            </a:r>
          </a:p>
          <a:p>
            <a:r>
              <a:rPr lang="en-US" sz="2100" dirty="0" smtClean="0">
                <a:solidFill>
                  <a:schemeClr val="bg1"/>
                </a:solidFill>
                <a:latin typeface="Arial" panose="020B0604020202020204" pitchFamily="34" charset="0"/>
                <a:cs typeface="Arial" panose="020B0604020202020204" pitchFamily="34" charset="0"/>
              </a:rPr>
              <a:t>Vice President – Sales Productivity &amp; Business Development</a:t>
            </a:r>
          </a:p>
          <a:p>
            <a:r>
              <a:rPr lang="en-US" sz="2100" dirty="0" smtClean="0">
                <a:solidFill>
                  <a:schemeClr val="bg1"/>
                </a:solidFill>
                <a:latin typeface="Arial" panose="020B0604020202020204" pitchFamily="34" charset="0"/>
                <a:cs typeface="Arial" panose="020B0604020202020204" pitchFamily="34" charset="0"/>
              </a:rPr>
              <a:t>AIG Life Insurance &amp; Retirement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891" y="3131795"/>
            <a:ext cx="1304694" cy="1957041"/>
          </a:xfrm>
          <a:prstGeom prst="rect">
            <a:avLst/>
          </a:prstGeom>
        </p:spPr>
      </p:pic>
      <p:sp>
        <p:nvSpPr>
          <p:cNvPr id="7" name="TextBox 6"/>
          <p:cNvSpPr txBox="1"/>
          <p:nvPr/>
        </p:nvSpPr>
        <p:spPr>
          <a:xfrm>
            <a:off x="995099" y="6370981"/>
            <a:ext cx="10545418" cy="33855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Policies issued by American General Life Insurance Company (AGL), Houston, TX, and The United States Life Insurance Company in the City of New York (US Life), members of American International Group, Inc. (AIG). </a:t>
            </a:r>
            <a:endParaRPr lang="en-US" sz="800" dirty="0" smtClean="0">
              <a:solidFill>
                <a:schemeClr val="bg1"/>
              </a:solidFill>
              <a:latin typeface="Arial" panose="020B0604020202020204" pitchFamily="34" charset="0"/>
              <a:cs typeface="Arial" panose="020B0604020202020204" pitchFamily="34" charset="0"/>
            </a:endParaRPr>
          </a:p>
          <a:p>
            <a:r>
              <a:rPr lang="en-US" sz="800" dirty="0">
                <a:solidFill>
                  <a:schemeClr val="bg1"/>
                </a:solidFill>
                <a:latin typeface="Arial" panose="020B0604020202020204" pitchFamily="34" charset="0"/>
                <a:cs typeface="Arial" panose="020B0604020202020204" pitchFamily="34" charset="0"/>
              </a:rPr>
              <a:t>FOR FINANCIAL PROFESSIONAL USE ONLY. NOT FOR PUBLIC DISTRIBUTION. </a:t>
            </a:r>
          </a:p>
        </p:txBody>
      </p:sp>
    </p:spTree>
    <p:extLst>
      <p:ext uri="{BB962C8B-B14F-4D97-AF65-F5344CB8AC3E}">
        <p14:creationId xmlns:p14="http://schemas.microsoft.com/office/powerpoint/2010/main" val="110884198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809" y="1957892"/>
            <a:ext cx="9142382" cy="3811049"/>
          </a:xfrm>
        </p:spPr>
        <p:txBody>
          <a:bodyPr>
            <a:normAutofit/>
          </a:bodyPr>
          <a:lstStyle/>
          <a:p>
            <a:pPr marL="0" indent="0">
              <a:lnSpc>
                <a:spcPct val="100000"/>
              </a:lnSpc>
              <a:spcBef>
                <a:spcPts val="1800"/>
              </a:spcBef>
              <a:buNone/>
            </a:pPr>
            <a:r>
              <a:rPr lang="en-US" sz="2800" b="0" dirty="0" smtClean="0"/>
              <a:t>At the conclusion of any life insurance sales presentation, </a:t>
            </a:r>
          </a:p>
          <a:p>
            <a:pPr marL="0" indent="0">
              <a:lnSpc>
                <a:spcPct val="100000"/>
              </a:lnSpc>
              <a:spcBef>
                <a:spcPts val="600"/>
              </a:spcBef>
              <a:buNone/>
            </a:pPr>
            <a:r>
              <a:rPr lang="en-US" sz="2800" b="0" dirty="0" smtClean="0"/>
              <a:t>regardless of what’s being sold, a client is inclined to say:</a:t>
            </a:r>
          </a:p>
          <a:p>
            <a:pPr marL="0" indent="0" algn="ctr">
              <a:lnSpc>
                <a:spcPct val="100000"/>
              </a:lnSpc>
              <a:spcBef>
                <a:spcPts val="3600"/>
              </a:spcBef>
              <a:buNone/>
            </a:pPr>
            <a:r>
              <a:rPr lang="en-US" sz="3200" b="0" dirty="0" smtClean="0">
                <a:solidFill>
                  <a:schemeClr val="tx1"/>
                </a:solidFill>
              </a:rPr>
              <a:t>“</a:t>
            </a:r>
            <a:r>
              <a:rPr lang="en-US" sz="3200" i="1" dirty="0" smtClean="0">
                <a:solidFill>
                  <a:schemeClr val="tx1"/>
                </a:solidFill>
              </a:rPr>
              <a:t>I’d like to think about it…</a:t>
            </a:r>
            <a:r>
              <a:rPr lang="en-US" sz="3200" b="0" dirty="0" smtClean="0">
                <a:solidFill>
                  <a:schemeClr val="tx1"/>
                </a:solidFill>
              </a:rPr>
              <a:t>”</a:t>
            </a:r>
          </a:p>
        </p:txBody>
      </p:sp>
      <p:sp>
        <p:nvSpPr>
          <p:cNvPr id="4" name="Title 3"/>
          <p:cNvSpPr>
            <a:spLocks noGrp="1"/>
          </p:cNvSpPr>
          <p:nvPr>
            <p:ph type="title"/>
          </p:nvPr>
        </p:nvSpPr>
        <p:spPr/>
        <p:txBody>
          <a:bodyPr>
            <a:noAutofit/>
          </a:bodyPr>
          <a:lstStyle/>
          <a:p>
            <a:pPr algn="ctr"/>
            <a:r>
              <a:rPr lang="en-US" sz="3800" dirty="0" smtClean="0">
                <a:solidFill>
                  <a:srgbClr val="0073AE"/>
                </a:solidFill>
              </a:rPr>
              <a:t>I’d Like To Think About It…</a:t>
            </a:r>
            <a:endParaRPr lang="en-US" sz="3600" dirty="0"/>
          </a:p>
        </p:txBody>
      </p:sp>
      <p:sp>
        <p:nvSpPr>
          <p:cNvPr id="6" name="Text Placeholder 4"/>
          <p:cNvSpPr>
            <a:spLocks noGrp="1"/>
          </p:cNvSpPr>
          <p:nvPr>
            <p:ph type="body" sz="quarter" idx="13"/>
          </p:nvPr>
        </p:nvSpPr>
        <p:spPr>
          <a:xfrm>
            <a:off x="1507596" y="6112933"/>
            <a:ext cx="6129337" cy="609600"/>
          </a:xfrm>
        </p:spPr>
        <p:txBody>
          <a:bodyPr>
            <a:normAutofit fontScale="92500" lnSpcReduction="20000"/>
          </a:bodyPr>
          <a:lstStyle/>
          <a:p>
            <a:pPr algn="ctr"/>
            <a:r>
              <a:rPr lang="en-US" cap="none" dirty="0" smtClean="0"/>
              <a:t>For Financial Professional Use Only.</a:t>
            </a:r>
          </a:p>
          <a:p>
            <a:pPr algn="ctr"/>
            <a:r>
              <a:rPr lang="en-US" cap="none" dirty="0" smtClean="0"/>
              <a:t>Not For Use With Consumers.</a:t>
            </a:r>
            <a:endParaRPr lang="en-US" cap="none" dirty="0"/>
          </a:p>
        </p:txBody>
      </p:sp>
    </p:spTree>
    <p:extLst>
      <p:ext uri="{BB962C8B-B14F-4D97-AF65-F5344CB8AC3E}">
        <p14:creationId xmlns:p14="http://schemas.microsoft.com/office/powerpoint/2010/main" val="148396733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750"/>
                            </p:stCondLst>
                            <p:childTnLst>
                              <p:par>
                                <p:cTn id="9" presetID="22" presetClass="entr" presetSubtype="8"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3000"/>
                            </p:stCondLst>
                            <p:childTnLst>
                              <p:par>
                                <p:cTn id="13" presetID="22" presetClass="entr" presetSubtype="8" fill="hold" nodeType="afterEffect">
                                  <p:stCondLst>
                                    <p:cond delay="1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2506" y="1600794"/>
            <a:ext cx="8046988" cy="4182786"/>
          </a:xfrm>
        </p:spPr>
        <p:txBody>
          <a:bodyPr>
            <a:normAutofit/>
          </a:bodyPr>
          <a:lstStyle/>
          <a:p>
            <a:pPr marL="0" indent="0" algn="ctr">
              <a:lnSpc>
                <a:spcPct val="100000"/>
              </a:lnSpc>
              <a:spcBef>
                <a:spcPts val="3000"/>
              </a:spcBef>
              <a:buNone/>
            </a:pPr>
            <a:r>
              <a:rPr lang="en-US" sz="2800" b="0" dirty="0" smtClean="0"/>
              <a:t>Incorporate “The Medical Close” by saying:</a:t>
            </a:r>
          </a:p>
          <a:p>
            <a:pPr marL="0" indent="0" algn="ctr">
              <a:lnSpc>
                <a:spcPct val="100000"/>
              </a:lnSpc>
              <a:spcBef>
                <a:spcPts val="3000"/>
              </a:spcBef>
              <a:buNone/>
            </a:pPr>
            <a:r>
              <a:rPr lang="en-US" sz="2800" i="1" dirty="0" smtClean="0">
                <a:solidFill>
                  <a:schemeClr val="tx1"/>
                </a:solidFill>
              </a:rPr>
              <a:t>“I can see why you’d like to think about it.</a:t>
            </a:r>
          </a:p>
          <a:p>
            <a:pPr marL="0" indent="0" algn="ctr">
              <a:lnSpc>
                <a:spcPct val="100000"/>
              </a:lnSpc>
              <a:spcBef>
                <a:spcPts val="3000"/>
              </a:spcBef>
              <a:buNone/>
            </a:pPr>
            <a:r>
              <a:rPr lang="en-US" sz="2800" i="1" dirty="0" smtClean="0">
                <a:solidFill>
                  <a:schemeClr val="tx1"/>
                </a:solidFill>
              </a:rPr>
              <a:t>This was a lot of information to digest.</a:t>
            </a:r>
          </a:p>
          <a:p>
            <a:pPr marL="0" indent="0" algn="ctr">
              <a:lnSpc>
                <a:spcPct val="100000"/>
              </a:lnSpc>
              <a:spcBef>
                <a:spcPts val="3000"/>
              </a:spcBef>
              <a:buNone/>
            </a:pPr>
            <a:r>
              <a:rPr lang="en-US" sz="2800" i="1" dirty="0" smtClean="0">
                <a:solidFill>
                  <a:schemeClr val="tx1"/>
                </a:solidFill>
              </a:rPr>
              <a:t>I know this kind of financial security is </a:t>
            </a:r>
          </a:p>
          <a:p>
            <a:pPr marL="0" indent="0" algn="ctr">
              <a:lnSpc>
                <a:spcPct val="100000"/>
              </a:lnSpc>
              <a:spcBef>
                <a:spcPts val="0"/>
              </a:spcBef>
              <a:buNone/>
            </a:pPr>
            <a:r>
              <a:rPr lang="en-US" sz="2800" i="1" dirty="0" smtClean="0">
                <a:solidFill>
                  <a:schemeClr val="tx1"/>
                </a:solidFill>
              </a:rPr>
              <a:t>important to you and your family,</a:t>
            </a:r>
          </a:p>
          <a:p>
            <a:pPr marL="0" indent="0" algn="ctr">
              <a:lnSpc>
                <a:spcPct val="100000"/>
              </a:lnSpc>
              <a:spcBef>
                <a:spcPts val="0"/>
              </a:spcBef>
              <a:buNone/>
            </a:pPr>
            <a:r>
              <a:rPr lang="en-US" sz="2800" i="1" dirty="0" smtClean="0">
                <a:solidFill>
                  <a:schemeClr val="tx1"/>
                </a:solidFill>
              </a:rPr>
              <a:t>and this is an important decision.”</a:t>
            </a:r>
          </a:p>
        </p:txBody>
      </p:sp>
      <p:sp>
        <p:nvSpPr>
          <p:cNvPr id="4" name="Title 3"/>
          <p:cNvSpPr>
            <a:spLocks noGrp="1"/>
          </p:cNvSpPr>
          <p:nvPr>
            <p:ph type="title"/>
          </p:nvPr>
        </p:nvSpPr>
        <p:spPr/>
        <p:txBody>
          <a:bodyPr>
            <a:noAutofit/>
          </a:bodyPr>
          <a:lstStyle/>
          <a:p>
            <a:pPr algn="ctr"/>
            <a:r>
              <a:rPr lang="en-US" sz="3800" dirty="0" smtClean="0">
                <a:solidFill>
                  <a:srgbClr val="0073AE"/>
                </a:solidFill>
              </a:rPr>
              <a:t>The Medical Close</a:t>
            </a:r>
            <a:endParaRPr lang="en-US" sz="3600" dirty="0"/>
          </a:p>
        </p:txBody>
      </p:sp>
      <p:sp>
        <p:nvSpPr>
          <p:cNvPr id="6" name="Text Placeholder 4"/>
          <p:cNvSpPr>
            <a:spLocks noGrp="1"/>
          </p:cNvSpPr>
          <p:nvPr>
            <p:ph type="body" sz="quarter" idx="13"/>
          </p:nvPr>
        </p:nvSpPr>
        <p:spPr>
          <a:xfrm>
            <a:off x="1507596" y="6112933"/>
            <a:ext cx="6129337" cy="609600"/>
          </a:xfrm>
        </p:spPr>
        <p:txBody>
          <a:bodyPr>
            <a:normAutofit fontScale="92500" lnSpcReduction="20000"/>
          </a:bodyPr>
          <a:lstStyle/>
          <a:p>
            <a:pPr algn="ctr"/>
            <a:r>
              <a:rPr lang="en-US" cap="none" dirty="0" smtClean="0"/>
              <a:t>For Financial Professional Use Only.</a:t>
            </a:r>
          </a:p>
          <a:p>
            <a:pPr algn="ctr"/>
            <a:r>
              <a:rPr lang="en-US" cap="none" dirty="0" smtClean="0"/>
              <a:t>Not For Use With Consumers.</a:t>
            </a:r>
            <a:endParaRPr lang="en-US" cap="none" dirty="0"/>
          </a:p>
        </p:txBody>
      </p:sp>
    </p:spTree>
    <p:extLst>
      <p:ext uri="{BB962C8B-B14F-4D97-AF65-F5344CB8AC3E}">
        <p14:creationId xmlns:p14="http://schemas.microsoft.com/office/powerpoint/2010/main" val="35047171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75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7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750"/>
                                        <p:tgtEl>
                                          <p:spTgt spid="3">
                                            <p:txEl>
                                              <p:pRg st="1" end="1"/>
                                            </p:txEl>
                                          </p:spTgt>
                                        </p:tgtEl>
                                      </p:cBhvr>
                                    </p:animEffect>
                                  </p:childTnLst>
                                </p:cTn>
                              </p:par>
                            </p:childTnLst>
                          </p:cTn>
                        </p:par>
                        <p:par>
                          <p:cTn id="12" fill="hold">
                            <p:stCondLst>
                              <p:cond delay="2500"/>
                            </p:stCondLst>
                            <p:childTnLst>
                              <p:par>
                                <p:cTn id="13" presetID="22" presetClass="entr" presetSubtype="8" fill="hold" nodeType="afterEffect">
                                  <p:stCondLst>
                                    <p:cond delay="7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750"/>
                                        <p:tgtEl>
                                          <p:spTgt spid="3">
                                            <p:txEl>
                                              <p:pRg st="2" end="2"/>
                                            </p:txEl>
                                          </p:spTgt>
                                        </p:tgtEl>
                                      </p:cBhvr>
                                    </p:animEffect>
                                  </p:childTnLst>
                                </p:cTn>
                              </p:par>
                            </p:childTnLst>
                          </p:cTn>
                        </p:par>
                        <p:par>
                          <p:cTn id="16" fill="hold">
                            <p:stCondLst>
                              <p:cond delay="4000"/>
                            </p:stCondLst>
                            <p:childTnLst>
                              <p:par>
                                <p:cTn id="17" presetID="22" presetClass="entr" presetSubtype="8"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750"/>
                                        <p:tgtEl>
                                          <p:spTgt spid="3">
                                            <p:txEl>
                                              <p:pRg st="3" end="3"/>
                                            </p:txEl>
                                          </p:spTgt>
                                        </p:tgtEl>
                                      </p:cBhvr>
                                    </p:animEffect>
                                  </p:childTnLst>
                                </p:cTn>
                              </p:par>
                            </p:childTnLst>
                          </p:cTn>
                        </p:par>
                        <p:par>
                          <p:cTn id="20" fill="hold">
                            <p:stCondLst>
                              <p:cond delay="575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750"/>
                                        <p:tgtEl>
                                          <p:spTgt spid="3">
                                            <p:txEl>
                                              <p:pRg st="4" end="4"/>
                                            </p:txEl>
                                          </p:spTgt>
                                        </p:tgtEl>
                                      </p:cBhvr>
                                    </p:animEffect>
                                  </p:childTnLst>
                                </p:cTn>
                              </p:par>
                            </p:childTnLst>
                          </p:cTn>
                        </p:par>
                        <p:par>
                          <p:cTn id="24" fill="hold">
                            <p:stCondLst>
                              <p:cond delay="6500"/>
                            </p:stCondLst>
                            <p:childTnLst>
                              <p:par>
                                <p:cTn id="25" presetID="22" presetClass="entr" presetSubtype="8" fill="hold" nodeType="after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82" y="1506071"/>
            <a:ext cx="12059837" cy="3905772"/>
          </a:xfrm>
        </p:spPr>
        <p:txBody>
          <a:bodyPr>
            <a:normAutofit/>
          </a:bodyPr>
          <a:lstStyle/>
          <a:p>
            <a:pPr marL="0" indent="0" algn="ctr">
              <a:lnSpc>
                <a:spcPct val="100000"/>
              </a:lnSpc>
              <a:spcBef>
                <a:spcPts val="1800"/>
              </a:spcBef>
              <a:buNone/>
            </a:pPr>
            <a:r>
              <a:rPr lang="en-US" sz="2800" i="1" dirty="0" smtClean="0">
                <a:solidFill>
                  <a:schemeClr val="tx1"/>
                </a:solidFill>
              </a:rPr>
              <a:t>“I know you qualify for this plan </a:t>
            </a:r>
            <a:r>
              <a:rPr lang="en-US" sz="2800" i="1" u="sng" dirty="0" smtClean="0">
                <a:solidFill>
                  <a:schemeClr val="tx1"/>
                </a:solidFill>
              </a:rPr>
              <a:t>financially</a:t>
            </a:r>
            <a:r>
              <a:rPr lang="en-US" sz="2800" i="1" dirty="0" smtClean="0">
                <a:solidFill>
                  <a:schemeClr val="tx1"/>
                </a:solidFill>
              </a:rPr>
              <a:t>…</a:t>
            </a:r>
          </a:p>
          <a:p>
            <a:pPr marL="0" indent="0" algn="ctr">
              <a:lnSpc>
                <a:spcPct val="100000"/>
              </a:lnSpc>
              <a:spcBef>
                <a:spcPts val="1800"/>
              </a:spcBef>
              <a:buNone/>
            </a:pPr>
            <a:r>
              <a:rPr lang="en-US" sz="2800" i="1" dirty="0" smtClean="0">
                <a:solidFill>
                  <a:schemeClr val="tx1"/>
                </a:solidFill>
              </a:rPr>
              <a:t>However, neither of us knows if you qualify for it </a:t>
            </a:r>
            <a:r>
              <a:rPr lang="en-US" sz="2800" i="1" u="sng" dirty="0" smtClean="0">
                <a:solidFill>
                  <a:schemeClr val="tx1"/>
                </a:solidFill>
              </a:rPr>
              <a:t>medically</a:t>
            </a:r>
            <a:r>
              <a:rPr lang="en-US" sz="2800" i="1" dirty="0" smtClean="0">
                <a:solidFill>
                  <a:schemeClr val="tx1"/>
                </a:solidFill>
              </a:rPr>
              <a:t>…</a:t>
            </a:r>
          </a:p>
          <a:p>
            <a:pPr marL="0" indent="0" algn="ctr">
              <a:lnSpc>
                <a:spcPct val="100000"/>
              </a:lnSpc>
              <a:spcBef>
                <a:spcPts val="1800"/>
              </a:spcBef>
              <a:buNone/>
            </a:pPr>
            <a:r>
              <a:rPr lang="en-US" sz="2800" i="1" dirty="0" smtClean="0">
                <a:solidFill>
                  <a:schemeClr val="tx1"/>
                </a:solidFill>
              </a:rPr>
              <a:t>So the life insurance company needs some time to think about it, too. </a:t>
            </a:r>
          </a:p>
          <a:p>
            <a:pPr marL="0" indent="0" algn="ctr">
              <a:lnSpc>
                <a:spcPct val="100000"/>
              </a:lnSpc>
              <a:spcBef>
                <a:spcPts val="1800"/>
              </a:spcBef>
              <a:buNone/>
            </a:pPr>
            <a:r>
              <a:rPr lang="en-US" sz="2800" i="1" dirty="0" smtClean="0">
                <a:solidFill>
                  <a:schemeClr val="tx1"/>
                </a:solidFill>
              </a:rPr>
              <a:t>They need to check your health records </a:t>
            </a:r>
          </a:p>
          <a:p>
            <a:pPr marL="0" indent="0" algn="ctr">
              <a:lnSpc>
                <a:spcPct val="100000"/>
              </a:lnSpc>
              <a:spcBef>
                <a:spcPts val="0"/>
              </a:spcBef>
              <a:buNone/>
            </a:pPr>
            <a:r>
              <a:rPr lang="en-US" sz="2800" i="1" dirty="0" smtClean="0">
                <a:solidFill>
                  <a:schemeClr val="tx1"/>
                </a:solidFill>
              </a:rPr>
              <a:t>and give you a free physical exam.</a:t>
            </a:r>
          </a:p>
          <a:p>
            <a:pPr marL="0" indent="0" algn="ctr">
              <a:lnSpc>
                <a:spcPct val="100000"/>
              </a:lnSpc>
              <a:spcBef>
                <a:spcPts val="1800"/>
              </a:spcBef>
              <a:buNone/>
            </a:pPr>
            <a:r>
              <a:rPr lang="en-US" sz="2800" i="1" dirty="0" smtClean="0">
                <a:solidFill>
                  <a:schemeClr val="tx1"/>
                </a:solidFill>
              </a:rPr>
              <a:t>It could take them 2-to-4 months to collect and evaluate the info.”</a:t>
            </a:r>
            <a:endParaRPr lang="en-US" sz="2800" i="1" dirty="0">
              <a:solidFill>
                <a:schemeClr val="tx1"/>
              </a:solidFill>
            </a:endParaRPr>
          </a:p>
        </p:txBody>
      </p:sp>
      <p:sp>
        <p:nvSpPr>
          <p:cNvPr id="4" name="Title 3"/>
          <p:cNvSpPr>
            <a:spLocks noGrp="1"/>
          </p:cNvSpPr>
          <p:nvPr>
            <p:ph type="title"/>
          </p:nvPr>
        </p:nvSpPr>
        <p:spPr/>
        <p:txBody>
          <a:bodyPr>
            <a:noAutofit/>
          </a:bodyPr>
          <a:lstStyle/>
          <a:p>
            <a:pPr algn="ctr"/>
            <a:r>
              <a:rPr lang="en-US" sz="3800" dirty="0" smtClean="0">
                <a:solidFill>
                  <a:srgbClr val="0073AE"/>
                </a:solidFill>
              </a:rPr>
              <a:t>The Medical Close</a:t>
            </a:r>
            <a:endParaRPr lang="en-US" sz="3600" dirty="0"/>
          </a:p>
        </p:txBody>
      </p:sp>
      <p:sp>
        <p:nvSpPr>
          <p:cNvPr id="6" name="Text Placeholder 4"/>
          <p:cNvSpPr>
            <a:spLocks noGrp="1"/>
          </p:cNvSpPr>
          <p:nvPr>
            <p:ph type="body" sz="quarter" idx="13"/>
          </p:nvPr>
        </p:nvSpPr>
        <p:spPr>
          <a:xfrm>
            <a:off x="1507596" y="6112933"/>
            <a:ext cx="6129337" cy="609600"/>
          </a:xfrm>
        </p:spPr>
        <p:txBody>
          <a:bodyPr>
            <a:normAutofit fontScale="92500" lnSpcReduction="20000"/>
          </a:bodyPr>
          <a:lstStyle/>
          <a:p>
            <a:pPr algn="ctr"/>
            <a:r>
              <a:rPr lang="en-US" cap="none" dirty="0" smtClean="0"/>
              <a:t>For Financial Professional Use Only.</a:t>
            </a:r>
          </a:p>
          <a:p>
            <a:pPr algn="ctr"/>
            <a:r>
              <a:rPr lang="en-US" cap="none" dirty="0" smtClean="0"/>
              <a:t>Not For Use With Consumers.</a:t>
            </a:r>
            <a:endParaRPr lang="en-US" cap="none" dirty="0"/>
          </a:p>
        </p:txBody>
      </p:sp>
    </p:spTree>
    <p:extLst>
      <p:ext uri="{BB962C8B-B14F-4D97-AF65-F5344CB8AC3E}">
        <p14:creationId xmlns:p14="http://schemas.microsoft.com/office/powerpoint/2010/main" val="67243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75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7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2750"/>
                            </p:stCondLst>
                            <p:childTnLst>
                              <p:par>
                                <p:cTn id="13" presetID="22" presetClass="entr" presetSubtype="8" fill="hold" nodeType="afterEffect">
                                  <p:stCondLst>
                                    <p:cond delay="7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par>
                          <p:cTn id="16" fill="hold">
                            <p:stCondLst>
                              <p:cond delay="4500"/>
                            </p:stCondLst>
                            <p:childTnLst>
                              <p:par>
                                <p:cTn id="17" presetID="22" presetClass="entr" presetSubtype="8" fill="hold" nodeType="afterEffect">
                                  <p:stCondLst>
                                    <p:cond delay="7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750"/>
                                        <p:tgtEl>
                                          <p:spTgt spid="3">
                                            <p:txEl>
                                              <p:pRg st="3" end="3"/>
                                            </p:txEl>
                                          </p:spTgt>
                                        </p:tgtEl>
                                      </p:cBhvr>
                                    </p:animEffect>
                                  </p:childTnLst>
                                </p:cTn>
                              </p:par>
                            </p:childTnLst>
                          </p:cTn>
                        </p:par>
                        <p:par>
                          <p:cTn id="20" fill="hold">
                            <p:stCondLst>
                              <p:cond delay="6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750"/>
                                        <p:tgtEl>
                                          <p:spTgt spid="3">
                                            <p:txEl>
                                              <p:pRg st="4" end="4"/>
                                            </p:txEl>
                                          </p:spTgt>
                                        </p:tgtEl>
                                      </p:cBhvr>
                                    </p:animEffect>
                                  </p:childTnLst>
                                </p:cTn>
                              </p:par>
                            </p:childTnLst>
                          </p:cTn>
                        </p:par>
                        <p:par>
                          <p:cTn id="24" fill="hold">
                            <p:stCondLst>
                              <p:cond delay="6750"/>
                            </p:stCondLst>
                            <p:childTnLst>
                              <p:par>
                                <p:cTn id="25" presetID="22" presetClass="entr" presetSubtype="8" fill="hold" nodeType="afterEffect">
                                  <p:stCondLst>
                                    <p:cond delay="75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82" y="1506071"/>
            <a:ext cx="12059837" cy="3905772"/>
          </a:xfrm>
        </p:spPr>
        <p:txBody>
          <a:bodyPr>
            <a:normAutofit/>
          </a:bodyPr>
          <a:lstStyle/>
          <a:p>
            <a:pPr marL="0" indent="0" algn="ctr">
              <a:lnSpc>
                <a:spcPct val="100000"/>
              </a:lnSpc>
              <a:spcBef>
                <a:spcPts val="1800"/>
              </a:spcBef>
              <a:buNone/>
            </a:pPr>
            <a:r>
              <a:rPr lang="en-US" sz="2800" i="1" dirty="0" smtClean="0">
                <a:solidFill>
                  <a:schemeClr val="tx1"/>
                </a:solidFill>
              </a:rPr>
              <a:t>“Only then will we know if the price we discussed today is correct,</a:t>
            </a:r>
          </a:p>
          <a:p>
            <a:pPr marL="0" indent="0" algn="ctr">
              <a:lnSpc>
                <a:spcPct val="100000"/>
              </a:lnSpc>
              <a:spcBef>
                <a:spcPts val="0"/>
              </a:spcBef>
              <a:buNone/>
            </a:pPr>
            <a:r>
              <a:rPr lang="en-US" sz="2800" i="1" dirty="0" smtClean="0">
                <a:solidFill>
                  <a:schemeClr val="tx1"/>
                </a:solidFill>
              </a:rPr>
              <a:t>or if it needs to be adjusted.</a:t>
            </a:r>
          </a:p>
          <a:p>
            <a:pPr marL="0" indent="0" algn="ctr">
              <a:lnSpc>
                <a:spcPct val="100000"/>
              </a:lnSpc>
              <a:spcBef>
                <a:spcPts val="1800"/>
              </a:spcBef>
              <a:buNone/>
            </a:pPr>
            <a:r>
              <a:rPr lang="en-US" sz="2800" i="1" dirty="0" smtClean="0">
                <a:solidFill>
                  <a:schemeClr val="tx1"/>
                </a:solidFill>
              </a:rPr>
              <a:t>We don’t want to make a decision until we have that final price.</a:t>
            </a:r>
          </a:p>
          <a:p>
            <a:pPr marL="0" indent="0" algn="ctr">
              <a:lnSpc>
                <a:spcPct val="100000"/>
              </a:lnSpc>
              <a:spcBef>
                <a:spcPts val="1800"/>
              </a:spcBef>
              <a:buNone/>
            </a:pPr>
            <a:r>
              <a:rPr lang="en-US" sz="2800" i="1" dirty="0" smtClean="0">
                <a:solidFill>
                  <a:schemeClr val="tx1"/>
                </a:solidFill>
              </a:rPr>
              <a:t>If we submit the paperwork today, </a:t>
            </a:r>
          </a:p>
          <a:p>
            <a:pPr marL="0" indent="0" algn="ctr">
              <a:lnSpc>
                <a:spcPct val="100000"/>
              </a:lnSpc>
              <a:spcBef>
                <a:spcPts val="0"/>
              </a:spcBef>
              <a:buNone/>
            </a:pPr>
            <a:r>
              <a:rPr lang="en-US" sz="2800" i="1" dirty="0">
                <a:solidFill>
                  <a:schemeClr val="tx1"/>
                </a:solidFill>
              </a:rPr>
              <a:t>the insurance company </a:t>
            </a:r>
            <a:r>
              <a:rPr lang="en-US" sz="2800" i="1" dirty="0" smtClean="0">
                <a:solidFill>
                  <a:schemeClr val="tx1"/>
                </a:solidFill>
              </a:rPr>
              <a:t>can begin that evaluation,</a:t>
            </a:r>
          </a:p>
          <a:p>
            <a:pPr marL="0" indent="0" algn="ctr">
              <a:lnSpc>
                <a:spcPct val="100000"/>
              </a:lnSpc>
              <a:spcBef>
                <a:spcPts val="0"/>
              </a:spcBef>
              <a:buNone/>
            </a:pPr>
            <a:r>
              <a:rPr lang="en-US" sz="2800" i="1" dirty="0" smtClean="0">
                <a:solidFill>
                  <a:schemeClr val="tx1"/>
                </a:solidFill>
              </a:rPr>
              <a:t>which will give you 2-to-4 months </a:t>
            </a:r>
          </a:p>
          <a:p>
            <a:pPr marL="0" indent="0" algn="ctr">
              <a:lnSpc>
                <a:spcPct val="100000"/>
              </a:lnSpc>
              <a:spcBef>
                <a:spcPts val="0"/>
              </a:spcBef>
              <a:buNone/>
            </a:pPr>
            <a:r>
              <a:rPr lang="en-US" sz="2800" i="1" dirty="0" smtClean="0">
                <a:solidFill>
                  <a:schemeClr val="tx1"/>
                </a:solidFill>
              </a:rPr>
              <a:t>to think about this important decision.”</a:t>
            </a:r>
            <a:endParaRPr lang="en-US" sz="2800" i="1" dirty="0">
              <a:solidFill>
                <a:schemeClr val="tx1"/>
              </a:solidFill>
            </a:endParaRPr>
          </a:p>
        </p:txBody>
      </p:sp>
      <p:sp>
        <p:nvSpPr>
          <p:cNvPr id="4" name="Title 3"/>
          <p:cNvSpPr>
            <a:spLocks noGrp="1"/>
          </p:cNvSpPr>
          <p:nvPr>
            <p:ph type="title"/>
          </p:nvPr>
        </p:nvSpPr>
        <p:spPr/>
        <p:txBody>
          <a:bodyPr>
            <a:noAutofit/>
          </a:bodyPr>
          <a:lstStyle/>
          <a:p>
            <a:pPr algn="ctr"/>
            <a:r>
              <a:rPr lang="en-US" sz="3800" dirty="0" smtClean="0">
                <a:solidFill>
                  <a:srgbClr val="0073AE"/>
                </a:solidFill>
              </a:rPr>
              <a:t>The Medical Close</a:t>
            </a:r>
            <a:endParaRPr lang="en-US" sz="3600" dirty="0"/>
          </a:p>
        </p:txBody>
      </p:sp>
      <p:sp>
        <p:nvSpPr>
          <p:cNvPr id="6" name="Text Placeholder 4"/>
          <p:cNvSpPr>
            <a:spLocks noGrp="1"/>
          </p:cNvSpPr>
          <p:nvPr>
            <p:ph type="body" sz="quarter" idx="13"/>
          </p:nvPr>
        </p:nvSpPr>
        <p:spPr>
          <a:xfrm>
            <a:off x="1507596" y="6112933"/>
            <a:ext cx="6129337" cy="609600"/>
          </a:xfrm>
        </p:spPr>
        <p:txBody>
          <a:bodyPr>
            <a:normAutofit fontScale="92500" lnSpcReduction="20000"/>
          </a:bodyPr>
          <a:lstStyle/>
          <a:p>
            <a:pPr algn="ctr"/>
            <a:r>
              <a:rPr lang="en-US" cap="none" dirty="0" smtClean="0"/>
              <a:t>For Financial Professional Use Only.</a:t>
            </a:r>
          </a:p>
          <a:p>
            <a:pPr algn="ctr"/>
            <a:r>
              <a:rPr lang="en-US" cap="none" dirty="0" smtClean="0"/>
              <a:t>Not For Use With Consumers.</a:t>
            </a:r>
            <a:endParaRPr lang="en-US" cap="none" dirty="0"/>
          </a:p>
        </p:txBody>
      </p:sp>
    </p:spTree>
    <p:extLst>
      <p:ext uri="{BB962C8B-B14F-4D97-AF65-F5344CB8AC3E}">
        <p14:creationId xmlns:p14="http://schemas.microsoft.com/office/powerpoint/2010/main" val="29642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20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3500"/>
                            </p:stCondLst>
                            <p:childTnLst>
                              <p:par>
                                <p:cTn id="22" presetID="22" presetClass="entr" presetSubtype="8" fill="hold" nodeType="afterEffect">
                                  <p:stCondLst>
                                    <p:cond delay="25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750"/>
                                        <p:tgtEl>
                                          <p:spTgt spid="3">
                                            <p:txEl>
                                              <p:pRg st="4" end="4"/>
                                            </p:txEl>
                                          </p:spTgt>
                                        </p:tgtEl>
                                      </p:cBhvr>
                                    </p:animEffect>
                                  </p:childTnLst>
                                </p:cTn>
                              </p:par>
                            </p:childTnLst>
                          </p:cTn>
                        </p:par>
                        <p:par>
                          <p:cTn id="25" fill="hold">
                            <p:stCondLst>
                              <p:cond delay="4500"/>
                            </p:stCondLst>
                            <p:childTnLst>
                              <p:par>
                                <p:cTn id="26" presetID="22" presetClass="entr" presetSubtype="8" fill="hold" nodeType="afterEffect">
                                  <p:stCondLst>
                                    <p:cond delay="25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1000"/>
                                        <p:tgtEl>
                                          <p:spTgt spid="3">
                                            <p:txEl>
                                              <p:pRg st="5" end="5"/>
                                            </p:txEl>
                                          </p:spTgt>
                                        </p:tgtEl>
                                      </p:cBhvr>
                                    </p:animEffect>
                                  </p:childTnLst>
                                </p:cTn>
                              </p:par>
                            </p:childTnLst>
                          </p:cTn>
                        </p:par>
                        <p:par>
                          <p:cTn id="29" fill="hold">
                            <p:stCondLst>
                              <p:cond delay="5750"/>
                            </p:stCondLst>
                            <p:childTnLst>
                              <p:par>
                                <p:cTn id="30" presetID="22" presetClass="entr" presetSubtype="8" fill="hold" nodeType="afterEffect">
                                  <p:stCondLst>
                                    <p:cond delay="25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82" y="1506071"/>
            <a:ext cx="12059837" cy="3905772"/>
          </a:xfrm>
        </p:spPr>
        <p:txBody>
          <a:bodyPr>
            <a:normAutofit/>
          </a:bodyPr>
          <a:lstStyle/>
          <a:p>
            <a:pPr marL="0" indent="0" algn="ctr">
              <a:lnSpc>
                <a:spcPct val="100000"/>
              </a:lnSpc>
              <a:spcBef>
                <a:spcPts val="1800"/>
              </a:spcBef>
              <a:buNone/>
            </a:pPr>
            <a:r>
              <a:rPr lang="en-US" sz="2800" i="1" dirty="0" smtClean="0">
                <a:solidFill>
                  <a:schemeClr val="tx1"/>
                </a:solidFill>
              </a:rPr>
              <a:t>“When we have their final answer, </a:t>
            </a:r>
          </a:p>
          <a:p>
            <a:pPr marL="0" indent="0" algn="ctr">
              <a:lnSpc>
                <a:spcPct val="100000"/>
              </a:lnSpc>
              <a:spcBef>
                <a:spcPts val="0"/>
              </a:spcBef>
              <a:buNone/>
            </a:pPr>
            <a:r>
              <a:rPr lang="en-US" sz="2800" i="1" dirty="0" smtClean="0">
                <a:solidFill>
                  <a:schemeClr val="tx1"/>
                </a:solidFill>
              </a:rPr>
              <a:t>we’ll get back together again to review how all of this works</a:t>
            </a:r>
          </a:p>
          <a:p>
            <a:pPr marL="0" indent="0" algn="ctr">
              <a:lnSpc>
                <a:spcPct val="100000"/>
              </a:lnSpc>
              <a:spcBef>
                <a:spcPts val="0"/>
              </a:spcBef>
              <a:buNone/>
            </a:pPr>
            <a:r>
              <a:rPr lang="en-US" sz="2800" i="1" dirty="0" smtClean="0">
                <a:solidFill>
                  <a:schemeClr val="tx1"/>
                </a:solidFill>
              </a:rPr>
              <a:t>and answer any additional questions that may have come up.</a:t>
            </a:r>
          </a:p>
          <a:p>
            <a:pPr marL="0" indent="0" algn="ctr">
              <a:lnSpc>
                <a:spcPct val="100000"/>
              </a:lnSpc>
              <a:spcBef>
                <a:spcPts val="3600"/>
              </a:spcBef>
              <a:buNone/>
            </a:pPr>
            <a:r>
              <a:rPr lang="en-US" sz="2800" i="1" dirty="0" smtClean="0">
                <a:solidFill>
                  <a:schemeClr val="tx1"/>
                </a:solidFill>
              </a:rPr>
              <a:t>At that time you can make your</a:t>
            </a:r>
          </a:p>
          <a:p>
            <a:pPr marL="0" indent="0" algn="ctr">
              <a:lnSpc>
                <a:spcPct val="100000"/>
              </a:lnSpc>
              <a:spcBef>
                <a:spcPts val="0"/>
              </a:spcBef>
              <a:buNone/>
            </a:pPr>
            <a:r>
              <a:rPr lang="en-US" sz="2800" i="1" dirty="0" smtClean="0">
                <a:solidFill>
                  <a:schemeClr val="tx1"/>
                </a:solidFill>
              </a:rPr>
              <a:t>final decision whether-or-not to proceed.</a:t>
            </a:r>
          </a:p>
          <a:p>
            <a:pPr marL="0" indent="0" algn="ctr">
              <a:lnSpc>
                <a:spcPct val="100000"/>
              </a:lnSpc>
              <a:spcBef>
                <a:spcPts val="3600"/>
              </a:spcBef>
              <a:buNone/>
            </a:pPr>
            <a:r>
              <a:rPr lang="en-US" sz="2800" i="1" dirty="0" smtClean="0">
                <a:solidFill>
                  <a:schemeClr val="tx1"/>
                </a:solidFill>
              </a:rPr>
              <a:t>How does that sound?”</a:t>
            </a:r>
            <a:endParaRPr lang="en-US" sz="2800" i="1" dirty="0">
              <a:solidFill>
                <a:schemeClr val="tx1"/>
              </a:solidFill>
            </a:endParaRPr>
          </a:p>
        </p:txBody>
      </p:sp>
      <p:sp>
        <p:nvSpPr>
          <p:cNvPr id="4" name="Title 3"/>
          <p:cNvSpPr>
            <a:spLocks noGrp="1"/>
          </p:cNvSpPr>
          <p:nvPr>
            <p:ph type="title"/>
          </p:nvPr>
        </p:nvSpPr>
        <p:spPr/>
        <p:txBody>
          <a:bodyPr>
            <a:noAutofit/>
          </a:bodyPr>
          <a:lstStyle/>
          <a:p>
            <a:pPr algn="ctr"/>
            <a:r>
              <a:rPr lang="en-US" sz="3800" dirty="0" smtClean="0">
                <a:solidFill>
                  <a:srgbClr val="0073AE"/>
                </a:solidFill>
              </a:rPr>
              <a:t>The Medical Close</a:t>
            </a:r>
            <a:endParaRPr lang="en-US" sz="3600" dirty="0"/>
          </a:p>
        </p:txBody>
      </p:sp>
      <p:sp>
        <p:nvSpPr>
          <p:cNvPr id="6" name="Text Placeholder 4"/>
          <p:cNvSpPr>
            <a:spLocks noGrp="1"/>
          </p:cNvSpPr>
          <p:nvPr>
            <p:ph type="body" sz="quarter" idx="13"/>
          </p:nvPr>
        </p:nvSpPr>
        <p:spPr>
          <a:xfrm>
            <a:off x="1507596" y="6112933"/>
            <a:ext cx="6129337" cy="609600"/>
          </a:xfrm>
        </p:spPr>
        <p:txBody>
          <a:bodyPr>
            <a:normAutofit fontScale="92500" lnSpcReduction="20000"/>
          </a:bodyPr>
          <a:lstStyle/>
          <a:p>
            <a:pPr algn="ctr"/>
            <a:r>
              <a:rPr lang="en-US" cap="none" dirty="0" smtClean="0"/>
              <a:t>For Financial Professional Use Only.</a:t>
            </a:r>
          </a:p>
          <a:p>
            <a:pPr algn="ctr"/>
            <a:r>
              <a:rPr lang="en-US" cap="none" dirty="0" smtClean="0"/>
              <a:t>Not For Use With Consumers.</a:t>
            </a:r>
            <a:endParaRPr lang="en-US" cap="none" dirty="0"/>
          </a:p>
        </p:txBody>
      </p:sp>
    </p:spTree>
    <p:extLst>
      <p:ext uri="{BB962C8B-B14F-4D97-AF65-F5344CB8AC3E}">
        <p14:creationId xmlns:p14="http://schemas.microsoft.com/office/powerpoint/2010/main" val="398619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2500"/>
                            </p:stCondLst>
                            <p:childTnLst>
                              <p:par>
                                <p:cTn id="13" presetID="22" presetClass="entr" presetSubtype="8" fill="hold" nodeType="after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par>
                          <p:cTn id="16" fill="hold">
                            <p:stCondLst>
                              <p:cond delay="3750"/>
                            </p:stCondLst>
                            <p:childTnLst>
                              <p:par>
                                <p:cTn id="17" presetID="22" presetClass="entr" presetSubtype="8" fill="hold" nodeType="afterEffect">
                                  <p:stCondLst>
                                    <p:cond delay="1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750"/>
                                        <p:tgtEl>
                                          <p:spTgt spid="3">
                                            <p:txEl>
                                              <p:pRg st="3" end="3"/>
                                            </p:txEl>
                                          </p:spTgt>
                                        </p:tgtEl>
                                      </p:cBhvr>
                                    </p:animEffect>
                                  </p:childTnLst>
                                </p:cTn>
                              </p:par>
                            </p:childTnLst>
                          </p:cTn>
                        </p:par>
                        <p:par>
                          <p:cTn id="20" fill="hold">
                            <p:stCondLst>
                              <p:cond delay="6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750"/>
                                        <p:tgtEl>
                                          <p:spTgt spid="3">
                                            <p:txEl>
                                              <p:pRg st="4" end="4"/>
                                            </p:txEl>
                                          </p:spTgt>
                                        </p:tgtEl>
                                      </p:cBhvr>
                                    </p:animEffect>
                                  </p:childTnLst>
                                </p:cTn>
                              </p:par>
                            </p:childTnLst>
                          </p:cTn>
                        </p:par>
                        <p:par>
                          <p:cTn id="24" fill="hold">
                            <p:stCondLst>
                              <p:cond delay="6750"/>
                            </p:stCondLst>
                            <p:childTnLst>
                              <p:par>
                                <p:cTn id="25" presetID="22" presetClass="entr" presetSubtype="8" fill="hold" nodeType="afterEffect">
                                  <p:stCondLst>
                                    <p:cond delay="125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TM1-201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NTM1-2018</Template>
  <TotalTime>59951</TotalTime>
  <Words>1008</Words>
  <Application>Microsoft Office PowerPoint</Application>
  <PresentationFormat>Widescreen</PresentationFormat>
  <Paragraphs>116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NTM1-2018</vt:lpstr>
      <vt:lpstr>PowerPoint Presentation</vt:lpstr>
      <vt:lpstr>Are You Ever Going To Spend All Of It?</vt:lpstr>
      <vt:lpstr>PowerPoint Presentation</vt:lpstr>
      <vt:lpstr>PowerPoint Presentation</vt:lpstr>
      <vt:lpstr>I’d Like To Think About It…</vt:lpstr>
      <vt:lpstr>The Medical Close</vt:lpstr>
      <vt:lpstr>The Medical Close</vt:lpstr>
      <vt:lpstr>The Medical Close</vt:lpstr>
      <vt:lpstr>The Medical Close</vt:lpstr>
      <vt:lpstr>PowerPoint Presentation</vt:lpstr>
    </vt:vector>
  </TitlesOfParts>
  <Company>AIG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Weprin</dc:creator>
  <cp:lastModifiedBy>Ross, Joe</cp:lastModifiedBy>
  <cp:revision>131</cp:revision>
  <dcterms:created xsi:type="dcterms:W3CDTF">2017-12-15T23:49:24Z</dcterms:created>
  <dcterms:modified xsi:type="dcterms:W3CDTF">2019-07-23T17:45:21Z</dcterms:modified>
</cp:coreProperties>
</file>